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4"/>
    <p:sldMasterId id="2147483742" r:id="rId5"/>
    <p:sldMasterId id="2147483755" r:id="rId6"/>
    <p:sldMasterId id="2147483796" r:id="rId7"/>
    <p:sldMasterId id="2147483808" r:id="rId8"/>
    <p:sldMasterId id="2147483799" r:id="rId9"/>
  </p:sldMasterIdLst>
  <p:notesMasterIdLst>
    <p:notesMasterId r:id="rId26"/>
  </p:notesMasterIdLst>
  <p:sldIdLst>
    <p:sldId id="2409" r:id="rId10"/>
    <p:sldId id="2373" r:id="rId11"/>
    <p:sldId id="2385" r:id="rId12"/>
    <p:sldId id="2397" r:id="rId13"/>
    <p:sldId id="2390" r:id="rId14"/>
    <p:sldId id="2410" r:id="rId15"/>
    <p:sldId id="2406" r:id="rId16"/>
    <p:sldId id="2407" r:id="rId17"/>
    <p:sldId id="2378" r:id="rId18"/>
    <p:sldId id="2381" r:id="rId19"/>
    <p:sldId id="2396" r:id="rId20"/>
    <p:sldId id="2398" r:id="rId21"/>
    <p:sldId id="2402" r:id="rId22"/>
    <p:sldId id="2403" r:id="rId23"/>
    <p:sldId id="2404" r:id="rId24"/>
    <p:sldId id="2405" r:id="rId25"/>
  </p:sldIdLst>
  <p:sldSz cx="12192000" cy="6858000"/>
  <p:notesSz cx="6808788" cy="9940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8A1198-DE2A-0148-9D96-3C4DF9C3FEB7}">
          <p14:sldIdLst/>
        </p14:section>
        <p14:section name="Intro" id="{762D9394-E6CA-C14B-86D6-E21B0DE59ED5}">
          <p14:sldIdLst/>
        </p14:section>
        <p14:section name="Game objective" id="{E9B536D1-8906-C244-8F84-1FD78C117118}">
          <p14:sldIdLst>
            <p14:sldId id="2409"/>
          </p14:sldIdLst>
        </p14:section>
        <p14:section name="Uncertinty" id="{9E1E78F5-2457-E048-B1CB-507D618ABD25}">
          <p14:sldIdLst>
            <p14:sldId id="2373"/>
          </p14:sldIdLst>
        </p14:section>
        <p14:section name="Interface" id="{FA7E1FC5-5061-5343-863B-41E8E4EE0AD3}">
          <p14:sldIdLst>
            <p14:sldId id="2385"/>
            <p14:sldId id="2397"/>
            <p14:sldId id="2390"/>
            <p14:sldId id="2410"/>
          </p14:sldIdLst>
        </p14:section>
        <p14:section name="CLEVerEM tool" id="{007536E8-BC42-D54B-88FA-5C83AFD74198}">
          <p14:sldIdLst>
            <p14:sldId id="2406"/>
            <p14:sldId id="2407"/>
            <p14:sldId id="2378"/>
          </p14:sldIdLst>
        </p14:section>
        <p14:section name="Example1" id="{4D850DBD-1DBB-42E0-99AA-AE788C89BBDF}">
          <p14:sldIdLst/>
        </p14:section>
        <p14:section name="Drilling" id="{9AD19A28-1BEF-48D0-BCC6-CBEF26B747D1}">
          <p14:sldIdLst/>
        </p14:section>
        <p14:section name="Drafts" id="{A44AA1F9-C151-4138-95DC-D9FED4A7AF96}">
          <p14:sldIdLst>
            <p14:sldId id="2381"/>
            <p14:sldId id="2396"/>
            <p14:sldId id="2398"/>
            <p14:sldId id="2402"/>
            <p14:sldId id="2403"/>
            <p14:sldId id="2404"/>
            <p14:sldId id="2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800"/>
    <a:srgbClr val="80A3B8"/>
    <a:srgbClr val="92C0DD"/>
    <a:srgbClr val="D73025"/>
    <a:srgbClr val="116E72"/>
    <a:srgbClr val="FFFFCC"/>
    <a:srgbClr val="F8A7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47"/>
    <p:restoredTop sz="95874" autoAdjust="0"/>
  </p:normalViewPr>
  <p:slideViewPr>
    <p:cSldViewPr snapToGrid="0">
      <p:cViewPr varScale="1">
        <p:scale>
          <a:sx n="109" d="100"/>
          <a:sy n="109" d="100"/>
        </p:scale>
        <p:origin x="120" y="522"/>
      </p:cViewPr>
      <p:guideLst>
        <p:guide orient="horz" pos="2160"/>
        <p:guide pos="325"/>
        <p:guide pos="744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31"/>
        <p:guide pos="214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8:40:25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27 1400,'-10'4'609,"6"-2"655,6-8-89,-2 6-1145,1-1-16,0 0 1,0 1-1,0 0 0,0-1 0,0 1 0,0 0 0,0-1 0,0 1 0,0 0 1,0 0-1,0 0 0,0 0 0,0 0 0,0 0 0,1 0-14,6-1 28,24-2 35,4-2 39,-1 2-1,1 2 0,21 2-101,411 20 1663,-134 4-1496,-495-36 150,-150-7-236,181 15-71,-60 10-10,-42 20 593,231-27-568,-27 5 187,27-5-191,1 0-1,-1 0 0,0 0 0,1 0 1,-1 0-1,0 1 0,1-1 0,-1 0 0,0 0 1,1 0-1,-1 1 0,0-1 0,1 0 1,-1 1-1,0-1 0,1 1 0,-1-1 0,1 0 1,-1 1-1,1-1 0,-1 1 0,1 0 1,0-1-1,-1 1 0,1-1 0,-1 1 0,1 0 1,0-1-1,0 1 0,-1 0 0,1-1 1,0 1-21,1 0 23,0 0-1,1 0 1,-1 0 0,1 0 0,-1 0 0,0-1 0,1 1 0,-1 0 0,1-1 0,0 1 0,-1-1 0,1 0 0,-1 1 0,1-1 0,0 0 0,-1 0 0,2 0-23,4 1 58,71 9-55,1-3 1,-1-4-1,1-3 1,0-3-1,0-4 1,-1-3 0,-1-4-1,0-3 1,3-5-4,-71 20-14,-2 0-2,-1 1-1,0-1 0,0-1 1,-1 1-1,1-1 0,4-2 17,-10 5-5,0 0 0,0-1 0,1 1 0,-1 0 0,0 0 0,0 0 0,0 0 0,0 0 0,0 0 0,1 0 0,-1 0 0,0 0 0,0-1 0,0 1 0,0 0 0,0 0 0,0 0 0,0 0 0,0 0 0,1-1-1,-1 1 1,0 0 0,0 0 0,0 0 0,0 0 0,0-1 0,0 1 0,0 0 0,0 0 0,0 0 0,0 0 0,0-1 0,0 1 0,0 0 0,0 0 0,0 0 0,0 0 0,0-1 0,0 1 0,-1 0 0,1 0 0,0 0 0,0 0 0,0 0 0,0-1 0,0 1 0,0 0-1,0 0 1,0 0 0,-1 0 0,1 0 5,-12-4-186,-14 1-96,-14 4-58,1 2 1,0 2-1,-6 3 340,-118 28-301,33-6 342,45-16 404,-1-4 1,-1-3-1,-54-5-445,129-3-39,16 0-46,25-2-22,413 0 393,-331 3-114,-186 14-323,-57-1 89,-8 1-1756,-72 18 1818,167-21-1606</inkml:trace>
  <inkml:trace contextRef="#ctx0" brushRef="#br0" timeOffset="1159.03">2089 56 2032,'-37'6'421,"7"-1"-910,-126 7 1819,135-13-1198,1 0 1,-1-1-1,0-1 0,1-1 1,-1-1-1,-6-3-132,4 2-23,14 4 18,0 0 1,0 1-1,0 0 1,-1 0-1,1 1 1,0 0-1,0 1 0,0 0 1,-1 0-1,1 1 1,0 0-1,-7 4 5,15-6-3,1 0 0,-1 0-1,1 0 1,-1 0 0,1 1-1,-1-1 1,1 0 0,0 0 0,-1 1-1,1-1 1,-1 0 0,1 1-1,-1-1 1,1 0 0,0 1 0,-1-1-1,1 1 1,0-1 0,0 1-1,-1-1 1,1 1 0,0-1 0,0 0-1,0 1 1,-1 0 0,1-1 3,9 8-46,22-1 111,1-7 567,1-1 0,-1-1 0,18-5-632,24-2 728,19 4-407,82 8-321,-38-1 303,-238 8 707,-179 4-1001,129-8-2,-187 16 102,209-20 538,157-1-585,0-2 0,0-1 0,26-5-62,-22 3 9,113-15-9,-7 0-100,0 7 1,11 4 99,-136 9-258,-15 2-62,-22 3-98,22-6 416,-201 42-435,106-20 501,19-4 57,-61 22-121,99-26-448,13-5-895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8:40:22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213 113 656,'-4'1'188,"1"-1"-1,-1 1 0,1-1 1,-1 0-1,0 0 1,1-1-1,-1 1 0,1-1 1,-1 0-1,0 0 1,1 0-1,0 0 1,-1 0-1,1-1 0,0 0 1,0 1-1,-1-2-187,-11-5 155,-1 1 0,0 1-1,0 0 1,-4 1-155,18 4-2,0 0 0,-1 1 0,1-1 0,-1 1 0,1 0 0,-1 0 0,1 0 0,-1 0 0,1 0 0,-1 0 0,1 1 0,-1-1 0,1 1 0,-1 0 1,1 0-1,0 0 0,-2 0 2,4-1 2,0 0 0,0 0 1,0 0-1,0 0 1,0 0-1,0 0 1,0 0-1,0 0 0,0 0 1,-1 0-1,1 1 1,0-1-1,0 0 1,0 0-1,0 0 0,0 0 1,0 0-1,0 0 1,0 0-1,0 0 1,0 0-1,0 0 0,0 0 1,0 0-1,0 0 1,0 0-1,0 0 1,0 0-1,0 0 0,0 0 1,0 0-1,0 1 1,0-1-1,0 0 1,0 0-1,0 0 0,0 0 1,0 0-1,0 0 1,0 0-1,0 0 1,0 0-1,0 0 0,0 0 1,0 0-1,0 0 1,0 0-1,0 1 0,0-1 1,0 0-1,0 0 1,0 0-1,0 0 1,0 0-1,0 0 0,0 0 1,0 0-1,0 0 1,0 0-1,0 0 1,0 0-1,0 0 0,1 0 1,-1 0-1,0 0 1,0 0-1,0 0 1,0 0-1,0 0-2,8 3 190,11-1 179,235 20 2364,-84-11-1514,58 17-1219,-144-18 170,50-2-170,-54-3 937,-66-5-288,-20-2-407,-32-5-338,22 4 74,-19-4-86,-225-37-219,196 37 321,0 2-1,0 3 1,-7 3 6,-7 3 148,0 2 1,1 4-1,-71 19-148,143-28 63,-4 2 67,21-1 237,65 2-264,58 2-54,48-8 57,138-19-106,-312 20 5,-4 1 4,-1 0-1,0 0 1,1-1 0,-1 0-1,0 1 1,1-2-1,-1 1 1,0 0-1,0-1 1,0 0-1,0 0 1,0 0-1,0 0 1,1-2-9,-5 4-1,1 0 0,-1-1 0,0 1 0,0 0-1,0 0 1,0 0 0,0 0 0,0 0 0,0-1 0,1 1 0,-1 0 0,0 0 0,0 0 0,0-1 0,0 1-1,0 0 1,0 0 0,0 0 0,0 0 0,0-1 0,0 1 0,0 0 0,0 0 0,0 0 0,0-1 0,0 1 0,0 0-1,0 0 1,0 0 0,-1-1 0,1 1 0,0 0 0,0 0 0,0 0 0,0 0 0,0 0 0,0-1 0,0 1-1,-1 0 1,1 0 1,-10-5-50,-17 0-40,22 4 74,-58-6-105,0 2 0,-47 3 121,80 2 10,-74 1 226,1 5 0,1 5 0,-44 12-236,143-23 225,7-3-151,9-3-61,45-4-442,40-1 429,-35 5-1874,14-5 1874,-37 2-2139</inkml:trace>
  <inkml:trace contextRef="#ctx0" brushRef="#br0" timeOffset="1944.65">1790 225 1616,'3'-1'171,"0"-1"0,-1 1 0,1 0-1,0-1 1,0 1 0,0 0 0,0 1-1,0-1 1,0 1 0,0-1 0,2 1-171,12-3 146,173-33 739,-98 24 1643,18 4-2528,-31 2 506,0-3 0,1-4-506,101-21-78,-158 32 151,-22 2 55,-4 0 84,-7 0 101,-32-1-326,0 3-1,0 1 1,-6 4 13,1 0-25,2 0 53,-40 1-28,7-5 63,0 4 0,-54 12-63,94-14 19,37-5 45,0 0 0,0 1 0,0-1 0,-1 0 0,1 0 0,0 0 0,0 0 0,-1 0 0,1 0 0,0 0 0,0 0 0,0-1 0,-1 1 0,1 0 0,0-1 0,0 1 0,0-1 0,-1 0-64,11-2 282,0 1-257,58-11-84,1 2 1,26 2 58,-21 1 23,0-2 0,65-19-23,-105 19 18,-11 3-46,1 1 0,0 1 0,1 1 0,-1 1-1,5 1 29,-160 6-356,16 2 364,-73-4-15,-136 6-49,220-1 36,2 5-1,-9 5 21,-6 14 91,108-27 39,9-4 31,2-3 162,-1 2-229,11-2 142,-2 2-205,297-29 66,-172 19-94,179-2 10,-156 10 10,42-11-23,-170 12-20,-19 2-25,1-1 0,-1 0 1,0-1-1,10-2 45,-20 3-29,0 1 0,0 0 0,-1-1-1,1 1 1,0-1 0,-1 1 0,1 0-1,-1-1 1,1 1 0,0 0 0,-1 0 0,1-1-1,-1 1 1,1 0 0,-1 0 0,1 0-1,-1-1 1,1 1 0,-1 0 0,1 0 0,-1 0-1,1 0 1,-1 0 29,-41-7-149,-9-1-31,-34 0 180,17 4-15,-1 2 1,0 4 0,1 2-1,-1 4 1,-4 3 14,23 1 164,50-12-164,-1 0 1,1 0 0,0 0 0,0 0 0,0 1-1,0-1 1,0 0 0,0 0 0,0 0-1,0 0 1,0 0 0,0 0 0,0 1-1,0-1 1,0 0 0,0 0 0,0 0-1,0 0 1,0 0 0,0 1 0,0-1-1,0 0 1,0 0 0,0 0 0,0 0-1,0 0 1,0 0 0,0 1 0,0-1-1,0 0 1,0 0 0,0 0 0,0 0-1,0 0 1,0 0 0,1 1 0,-1-1-1,0 0 1,0 0 0,0 0 0,0 0-1,0 0 1,0 0 0,0 0 0,1 0-1,-1 0 1,0 0 0,0 0 0,0 0-1,0 0 1,0 0 0,0 0 0,1 0-1,-1 0 1,0 0 0,0 0 0,0 0-1,0 0 1,0 0 0,1 0 0,-1 0-1,0 0 0,12 5 194,24 5 181,36 6-375,-9-3 177,-5 2-200,-66-17-45,0 0-1,0 1 1,0 0 0,0 0-1,1 1 1,-1 0-1,-2 0 69,-25 0-40,-83-3 8,1 5-1,-83 14 33,-66 29 138,145-23-80,105-18-50,16-4 0,0 0 0,0 0 0,-1 0 0,1 0 0,0 0 0,0 0 0,0 0-1,0 0 1,0 0 0,0 0 0,0 0 0,0 0 0,0 0 0,0 0 0,0 0-1,0 0 1,-1 0 0,1 0 0,0 1 0,0-1 0,0 0 0,0 0 0,0 0-1,0 0 1,0 0 0,0 0 0,0 0 0,0 0 0,0 0 0,0 0 0,0 0-1,0 0 1,0 0 0,0 0 0,0 1 0,0-1 0,0 0 0,0 0 0,0 0-1,0 0 1,0 0 0,0 0 0,0 0 0,0 0 0,0 0 0,0 0 0,0 0 0,0 0-1,0 1 1,0-1 0,0 0 0,0 0 0,0 0 0,0 0 0,0 0 0,0 0-1,0 0 1,0 0 0,0 0 0,0 0 0,0 0 0,0 0 0,0 0 0,0 0-1,1 0 1,-1 1 0,0-1 0,0 0-8,28 3 751,96-5-497,65-12-254,-6 0 6,-77 8-4,97-2 23,-188 4-1794,-17 3-376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8:40:19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219 125 528,'-4'-2'824,"3"-1"112,-3-1 17,2 3-49,1-1-160,-1 0-304,-2 0-576,1 1-920</inkml:trace>
  <inkml:trace contextRef="#ctx0" brushRef="#br0" timeOffset="1471.83">88 78 2200,'-24'-24'428,"-27"-24"1128,41 42-759,8 8-201,13 13 843,10-3 29,18 11-502,-20-8-798,-12-9-118,-1-1 1,1 0-1,0 0 0,0 0 1,1-1-1,0 0 1,-1 0-1,1-1 1,0 0-1,1-1 1,6 2-51,39 6 85,0-2 1,1-3 0,-1-1-1,10-4-85,219-14 81,-273 13-73,58-4 18,0 3 0,1 2 0,5 5-26,-55-5 31,0 0 0,0-1-1,16-2-30,-14 0 59,-15 1 226,-9 0 129,-14-1-174,-31 4-230,29 0 7,0-1 1,1 0-1,-1-2 1,-13-2-18,21 1 19,-1-1 0,0 0 0,1 0-1,0-1 1,0-1 0,-5-3-19,7 4-16,-1-1 0,0 1 0,-1 1 0,1 0-1,-1 0 1,1 1 0,-1 1 0,-4-1 16,-18 2-45,-1 1 0,1 2 0,0 1 0,-9 3 45,-49 5-19,73-10 26,-11 1 110,-25 5-117,54-7-13,0 0 0,0 0-1,0-1 1,0 1 0,0 0 0,0 0 0,0 0-1,0 0 1,0 0 0,0 0 0,0 0-1,0 0 1,0 0 0,0-1 0,0 1-1,0 0 1,0 0 0,0 0 0,0 0-1,0 0 1,0 0 0,0 0 0,0 0 0,0 0-1,0-1 1,0 1 0,0 0 0,0 0-1,0 0 1,0 0 0,-1 0 0,1 0-1,0 0 1,0 0 0,0 0 0,0 0-1,0 0 1,0 0 0,0 0 0,0 0 13,70 2-109,-52-1 118,0-1 1,0 0-1,0-1 1,0-1-1,13-4-9,56-7 16,1 3-1,85 2-15,-124 10 55,-42 0-31,-9 0 149,-19 4 150,-14 2-265,-6 2-23,0-2 0,0-2 0,-22 0-35,-91 1 71,18-2-58,0 7 0,-1 5-13,120-13 21,-13 1-13,22-4 182,11-4 246,0 2-439,-1 0 1,1 0 0,0 0-1,-1 1 1,1-1 0,0 1-1,0-1 1,0 1-1,-1 0 1,1 0 0,0 1 2,28-2-50,134-22-188,-65 8 192,-11 6 33,15 4 13,-22 1-2,49-9 2,-107 8 4,-1-1-1,23-9-3,-30 10-18,-37 10-96,0-1 0,-1-1 0,1 0-1,-9-1 115,-102 1 21,114-3-39,-132 4 3,-3 7 15,76-2 39,0 3-1,-65 20-38,134-30 5,1 0 0,-1 1 0,0 0 0,1 0 0,0 1 0,0 0 0,-2 1-5,75-14 157,14-11-130,71-14-4,-93 23-18,162-34 16,-207 40-32,-21 3-18,-26 2-48,-253 33-19,114-11-2045,134-19-116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94522-4A3F-42BB-89A3-E40932BDB0A6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67860-7C77-41FA-9C12-C7522FED2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1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There are 2 layers</a:t>
            </a:r>
          </a:p>
          <a:p>
            <a:r>
              <a:rPr lang="en-US" dirty="0"/>
              <a:t>It still looks easy</a:t>
            </a:r>
          </a:p>
          <a:p>
            <a:r>
              <a:rPr lang="en-US" dirty="0"/>
              <a:t>You see the picture. Compute the area of each layer. Drill for max.</a:t>
            </a:r>
          </a:p>
          <a:p>
            <a:r>
              <a:rPr lang="en-US" dirty="0"/>
              <a:t>What’s the catch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79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P10 MEDIAN P50 P90</a:t>
            </a:r>
          </a:p>
          <a:p>
            <a:r>
              <a:rPr lang="en-US" dirty="0"/>
              <a:t>You can visually compare with previous</a:t>
            </a:r>
          </a:p>
          <a:p>
            <a:r>
              <a:rPr lang="en-US" dirty="0"/>
              <a:t>You can select sub-set of realizations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49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visually compare with previous</a:t>
            </a:r>
          </a:p>
          <a:p>
            <a:r>
              <a:rPr lang="en-US" dirty="0"/>
              <a:t>You can select sub-set of realizations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61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visually compare with previous</a:t>
            </a:r>
          </a:p>
          <a:p>
            <a:r>
              <a:rPr lang="en-US" dirty="0"/>
              <a:t>You can select sub-set of realizations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09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 </a:t>
            </a:r>
          </a:p>
          <a:p>
            <a:r>
              <a:rPr lang="en-US" dirty="0"/>
              <a:t>You can visually compare with previous</a:t>
            </a:r>
          </a:p>
          <a:p>
            <a:r>
              <a:rPr lang="en-US" dirty="0"/>
              <a:t>You can select sub-set of realizations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3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uncertainty gets in the way</a:t>
            </a:r>
          </a:p>
          <a:p>
            <a:r>
              <a:rPr lang="en-US" dirty="0"/>
              <a:t>The picture is blurry because of the uncertainty</a:t>
            </a:r>
          </a:p>
          <a:p>
            <a:r>
              <a:rPr lang="en-US" dirty="0"/>
              <a:t>At </a:t>
            </a:r>
            <a:r>
              <a:rPr lang="en-US" dirty="0" err="1"/>
              <a:t>norce</a:t>
            </a:r>
            <a:r>
              <a:rPr lang="en-US" dirty="0"/>
              <a:t> we like to </a:t>
            </a:r>
          </a:p>
          <a:p>
            <a:r>
              <a:rPr lang="en-US" dirty="0"/>
              <a:t>How to deal with uncertainty?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1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51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 </a:t>
            </a:r>
          </a:p>
          <a:p>
            <a:r>
              <a:rPr lang="en-US" dirty="0"/>
              <a:t>You can visually compare with previous</a:t>
            </a:r>
          </a:p>
          <a:p>
            <a:r>
              <a:rPr lang="en-US" dirty="0"/>
              <a:t>You can select sub-set of realizations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47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clever?</a:t>
            </a:r>
          </a:p>
          <a:p>
            <a:r>
              <a:rPr lang="en-US" dirty="0"/>
              <a:t>Each of you will make your own decisions and see your own uncertainty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09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is it clever?</a:t>
            </a:r>
          </a:p>
          <a:p>
            <a:r>
              <a:rPr lang="en-US" dirty="0" err="1"/>
              <a:t>Evryone</a:t>
            </a:r>
            <a:r>
              <a:rPr lang="en-US" dirty="0"/>
              <a:t> gets their own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51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Црн</a:t>
            </a:r>
            <a:r>
              <a:rPr lang="ru-RU" dirty="0"/>
              <a:t> </a:t>
            </a:r>
            <a:r>
              <a:rPr lang="ru-RU" dirty="0" err="1"/>
              <a:t>шы</a:t>
            </a:r>
            <a:r>
              <a:rPr lang="ru-RU" dirty="0"/>
              <a:t> </a:t>
            </a:r>
            <a:r>
              <a:rPr lang="ru-RU" dirty="0" err="1"/>
              <a:t>ше</a:t>
            </a:r>
            <a:r>
              <a:rPr lang="ru-RU" dirty="0"/>
              <a:t> </a:t>
            </a:r>
            <a:r>
              <a:rPr lang="ru-RU" dirty="0" err="1"/>
              <a:t>сдумук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8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46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52225" y="1093332"/>
            <a:ext cx="6956349" cy="2387600"/>
          </a:xfrm>
        </p:spPr>
        <p:txBody>
          <a:bodyPr anchor="b"/>
          <a:lstStyle>
            <a:lvl1pPr algn="l">
              <a:defRPr sz="4401">
                <a:solidFill>
                  <a:schemeClr val="bg1"/>
                </a:solidFill>
              </a:defRPr>
            </a:lvl1pPr>
          </a:lstStyle>
          <a:p>
            <a:r>
              <a:rPr lang="nb-NO"/>
              <a:t>Presentasjonstittel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37709" y="3732682"/>
            <a:ext cx="5964895" cy="1655762"/>
          </a:xfrm>
        </p:spPr>
        <p:txBody>
          <a:bodyPr/>
          <a:lstStyle>
            <a:lvl1pPr marL="0" indent="0" algn="l">
              <a:buNone/>
              <a:defRPr sz="2501">
                <a:solidFill>
                  <a:srgbClr val="3FEFDD"/>
                </a:solidFill>
                <a:latin typeface="+mj-lt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/>
              <a:t>Undertittel</a:t>
            </a:r>
            <a:endParaRPr lang="en-US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FD22D0D4-5E57-4588-90FF-1A42A3AAB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cap="all" spc="130" baseline="0"/>
            </a:lvl1pPr>
          </a:lstStyle>
          <a:p>
            <a:fld id="{E9F3148B-B644-4BE9-B893-528394C2846E}" type="datetimeFigureOut">
              <a:rPr lang="en-US" smtClean="0"/>
              <a:t>3/10/2020</a:t>
            </a:fld>
            <a:endParaRPr lang="en-US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3C5675A5-5C14-489D-9B37-0A1AB1A2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54" y="576856"/>
            <a:ext cx="4682347" cy="62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73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innhold og liggende bilde var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535" y="1952399"/>
            <a:ext cx="3870318" cy="39623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366591B1-68F6-4923-9883-FCA8A803A2FB}"/>
              </a:ext>
            </a:extLst>
          </p:cNvPr>
          <p:cNvSpPr/>
          <p:nvPr/>
        </p:nvSpPr>
        <p:spPr>
          <a:xfrm>
            <a:off x="5303735" y="1756613"/>
            <a:ext cx="5975334" cy="41519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45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B1F0BDAA-41BA-4525-B867-6E2F0ED8F2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6085" y="1644205"/>
            <a:ext cx="5975334" cy="415195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121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innhold og liggende bilde ka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535" y="1952399"/>
            <a:ext cx="3870318" cy="39623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366591B1-68F6-4923-9883-FCA8A803A2FB}"/>
              </a:ext>
            </a:extLst>
          </p:cNvPr>
          <p:cNvSpPr/>
          <p:nvPr/>
        </p:nvSpPr>
        <p:spPr>
          <a:xfrm>
            <a:off x="5303735" y="1756613"/>
            <a:ext cx="5975334" cy="4151952"/>
          </a:xfrm>
          <a:prstGeom prst="rect">
            <a:avLst/>
          </a:prstGeom>
          <a:solidFill>
            <a:srgbClr val="64F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45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B1F0BDAA-41BA-4525-B867-6E2F0ED8F2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6085" y="1644205"/>
            <a:ext cx="5975334" cy="415195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6451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, innhold og stående bilde var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536" y="540265"/>
            <a:ext cx="5170919" cy="8795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536" y="1952399"/>
            <a:ext cx="5170919" cy="39623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366591B1-68F6-4923-9883-FCA8A803A2FB}"/>
              </a:ext>
            </a:extLst>
          </p:cNvPr>
          <p:cNvSpPr/>
          <p:nvPr/>
        </p:nvSpPr>
        <p:spPr>
          <a:xfrm>
            <a:off x="7121818" y="838297"/>
            <a:ext cx="4157251" cy="51898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45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B1F0BDAA-41BA-4525-B867-6E2F0ED8F2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4168" y="727317"/>
            <a:ext cx="4157251" cy="518982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566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, innhold og stående bilde ka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535" y="540265"/>
            <a:ext cx="5171231" cy="8795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535" y="1952399"/>
            <a:ext cx="5171231" cy="39623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366591B1-68F6-4923-9883-FCA8A803A2FB}"/>
              </a:ext>
            </a:extLst>
          </p:cNvPr>
          <p:cNvSpPr/>
          <p:nvPr/>
        </p:nvSpPr>
        <p:spPr>
          <a:xfrm>
            <a:off x="7121818" y="838297"/>
            <a:ext cx="4157251" cy="5189820"/>
          </a:xfrm>
          <a:prstGeom prst="rect">
            <a:avLst/>
          </a:prstGeom>
          <a:solidFill>
            <a:srgbClr val="64F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45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B1F0BDAA-41BA-4525-B867-6E2F0ED8F2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4168" y="727317"/>
            <a:ext cx="4157251" cy="518982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1336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, innhold og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535" y="540265"/>
            <a:ext cx="3870318" cy="8795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535" y="1952399"/>
            <a:ext cx="3870318" cy="39623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30BDAA54-4E48-41E3-9CF3-34BC873B9687}"/>
              </a:ext>
            </a:extLst>
          </p:cNvPr>
          <p:cNvSpPr/>
          <p:nvPr/>
        </p:nvSpPr>
        <p:spPr>
          <a:xfrm>
            <a:off x="5333504" y="0"/>
            <a:ext cx="6858496" cy="6858000"/>
          </a:xfrm>
          <a:prstGeom prst="rect">
            <a:avLst/>
          </a:prstGeom>
          <a:solidFill>
            <a:srgbClr val="E2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450"/>
          </a:p>
        </p:txBody>
      </p:sp>
      <p:sp>
        <p:nvSpPr>
          <p:cNvPr id="8" name="Plassholder for diagram 7">
            <a:extLst>
              <a:ext uri="{FF2B5EF4-FFF2-40B4-BE49-F238E27FC236}">
                <a16:creationId xmlns:a16="http://schemas.microsoft.com/office/drawing/2014/main" id="{AB8FEA4C-4F85-4444-9512-8A1D27491CC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096002" y="540607"/>
            <a:ext cx="5320405" cy="5374309"/>
          </a:xfrm>
        </p:spPr>
        <p:txBody>
          <a:bodyPr/>
          <a:lstStyle/>
          <a:p>
            <a:r>
              <a:rPr lang="en-US"/>
              <a:t>Click icon to add chart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6834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535" y="540265"/>
            <a:ext cx="3870318" cy="8795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535" y="1952399"/>
            <a:ext cx="3870318" cy="39623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lassholder for bilde 3">
            <a:extLst>
              <a:ext uri="{FF2B5EF4-FFF2-40B4-BE49-F238E27FC236}">
                <a16:creationId xmlns:a16="http://schemas.microsoft.com/office/drawing/2014/main" id="{D43551AD-401B-45C0-B760-897789E381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3504" y="0"/>
            <a:ext cx="6858496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40" tIns="45720" rIns="91440" bIns="45720"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03C39E7-8484-44A6-8917-006E61D6FC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4116" y="576431"/>
            <a:ext cx="1533217" cy="4267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6612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krunnsbilde mørk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utendørs, vann, himmel, natur&#10;&#10;Beskrivelse som er generert med svært høy visshet">
            <a:extLst>
              <a:ext uri="{FF2B5EF4-FFF2-40B4-BE49-F238E27FC236}">
                <a16:creationId xmlns:a16="http://schemas.microsoft.com/office/drawing/2014/main" id="{2E68BBD8-74C5-4F5B-92A1-9A28800C6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40A2E4-C616-4BB3-8784-1516527E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535" y="540265"/>
            <a:ext cx="7008139" cy="8795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7BE5A7-534A-491E-A7B4-C92D1F10D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535" y="1952398"/>
            <a:ext cx="10115798" cy="3991890"/>
          </a:xfrm>
        </p:spPr>
        <p:txBody>
          <a:bodyPr/>
          <a:lstStyle>
            <a:lvl1pPr marL="279056" indent="-270054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1pPr>
            <a:lvl2pPr marL="540108" indent="-252050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 marL="837167" indent="-243049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164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krunnsbilde mørkt nummerert innho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utendørs, vann, himmel, natur&#10;&#10;Beskrivelse som er generert med svært høy visshet">
            <a:extLst>
              <a:ext uri="{FF2B5EF4-FFF2-40B4-BE49-F238E27FC236}">
                <a16:creationId xmlns:a16="http://schemas.microsoft.com/office/drawing/2014/main" id="{02EE8A0F-B86E-4F1C-B63B-96C9AE2C6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40A2E4-C616-4BB3-8784-1516527E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535" y="540265"/>
            <a:ext cx="7008139" cy="8795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37033E-B465-47FA-B4A7-D8DBB50C71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1535" y="1962377"/>
            <a:ext cx="10115798" cy="3981910"/>
          </a:xfrm>
        </p:spPr>
        <p:txBody>
          <a:bodyPr/>
          <a:lstStyle>
            <a:lvl1pPr marL="252050" indent="-288058">
              <a:buSzPct val="100000"/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531106" indent="-252050">
              <a:buSzPct val="100000"/>
              <a:buFont typeface="+mj-lt"/>
              <a:buAutoNum type="arabicPeriod"/>
              <a:defRPr>
                <a:solidFill>
                  <a:schemeClr val="bg1"/>
                </a:solidFill>
              </a:defRPr>
            </a:lvl2pPr>
            <a:lvl3pPr marL="864173" indent="-288058">
              <a:buSzPct val="100000"/>
              <a:buFont typeface="+mj-lt"/>
              <a:buAutoNum type="arabicPeriod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Nivå 1</a:t>
            </a:r>
          </a:p>
          <a:p>
            <a:pPr lvl="1"/>
            <a:r>
              <a:rPr lang="nb-NO"/>
              <a:t>Nivå 2</a:t>
            </a:r>
          </a:p>
          <a:p>
            <a:pPr lvl="2"/>
            <a:r>
              <a:rPr lang="nb-NO"/>
              <a:t>Nivå 3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437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krunnsbilde ly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Et bilde som inneholder himmel&#10;&#10;Beskrivelse som er generert med høy visshet">
            <a:extLst>
              <a:ext uri="{FF2B5EF4-FFF2-40B4-BE49-F238E27FC236}">
                <a16:creationId xmlns:a16="http://schemas.microsoft.com/office/drawing/2014/main" id="{F2FBB670-5083-47CC-BC95-2FA831980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87DACE-ABCF-48A0-B47D-799AAF42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535" y="540265"/>
            <a:ext cx="7008139" cy="8795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D5103A-E3E7-4190-8F70-7E79C0190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535" y="1952398"/>
            <a:ext cx="8021803" cy="39918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8070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krunnsbilde lyst nummerert innho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 descr="Et bilde som inneholder himmel&#10;&#10;Beskrivelse som er generert med høy visshet">
            <a:extLst>
              <a:ext uri="{FF2B5EF4-FFF2-40B4-BE49-F238E27FC236}">
                <a16:creationId xmlns:a16="http://schemas.microsoft.com/office/drawing/2014/main" id="{0AB030F8-FACA-40D4-9356-AA72C8C9F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87DACE-ABCF-48A0-B47D-799AAF42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535" y="540265"/>
            <a:ext cx="7008139" cy="8795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12172A-ABC4-4BB3-9809-C1ED9D33E3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1535" y="1962377"/>
            <a:ext cx="8021803" cy="3981910"/>
          </a:xfrm>
        </p:spPr>
        <p:txBody>
          <a:bodyPr/>
          <a:lstStyle>
            <a:lvl1pPr marL="252050" indent="-288058">
              <a:buSzPct val="100000"/>
              <a:buFont typeface="+mj-lt"/>
              <a:buAutoNum type="arabicPeriod"/>
              <a:defRPr/>
            </a:lvl1pPr>
            <a:lvl2pPr marL="531106" indent="-252050">
              <a:buSzPct val="100000"/>
              <a:buFont typeface="+mj-lt"/>
              <a:buAutoNum type="arabicPeriod"/>
              <a:defRPr/>
            </a:lvl2pPr>
            <a:lvl3pPr marL="864173" indent="-288058">
              <a:buSzPct val="100000"/>
              <a:buFont typeface="+mj-lt"/>
              <a:buAutoNum type="arabicPeriod"/>
              <a:defRPr/>
            </a:lvl3pPr>
          </a:lstStyle>
          <a:p>
            <a:pPr lvl="0"/>
            <a:r>
              <a:rPr lang="nb-NO"/>
              <a:t>Nivå 1</a:t>
            </a:r>
          </a:p>
          <a:p>
            <a:pPr lvl="1"/>
            <a:r>
              <a:rPr lang="nb-NO"/>
              <a:t>Nivå 2</a:t>
            </a:r>
          </a:p>
          <a:p>
            <a:pPr lvl="2"/>
            <a:r>
              <a:rPr lang="nb-NO"/>
              <a:t>Nivå 3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5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apittelskille mø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52225" y="1093332"/>
            <a:ext cx="6956349" cy="2387600"/>
          </a:xfrm>
        </p:spPr>
        <p:txBody>
          <a:bodyPr anchor="b"/>
          <a:lstStyle>
            <a:lvl1pPr algn="l">
              <a:defRPr sz="4401">
                <a:solidFill>
                  <a:schemeClr val="bg1"/>
                </a:solidFill>
              </a:defRPr>
            </a:lvl1pPr>
          </a:lstStyle>
          <a:p>
            <a:r>
              <a:rPr lang="nb-NO"/>
              <a:t>Mellomsidetittel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37709" y="3732682"/>
            <a:ext cx="5964895" cy="1655762"/>
          </a:xfrm>
        </p:spPr>
        <p:txBody>
          <a:bodyPr/>
          <a:lstStyle>
            <a:lvl1pPr marL="0" indent="0" algn="l">
              <a:buNone/>
              <a:defRPr sz="2501">
                <a:solidFill>
                  <a:srgbClr val="30FFA3"/>
                </a:solidFill>
                <a:latin typeface="+mj-lt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/>
              <a:t>Undertittel</a:t>
            </a:r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C9EB822-E864-4129-8632-8D9ED507E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54" y="576856"/>
            <a:ext cx="4682347" cy="62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99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vsluttning m/ kontaktinformaj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tekst 10">
            <a:extLst>
              <a:ext uri="{FF2B5EF4-FFF2-40B4-BE49-F238E27FC236}">
                <a16:creationId xmlns:a16="http://schemas.microsoft.com/office/drawing/2014/main" id="{8BAB11D8-3887-454C-B2E6-8ED13149E3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0857" y="5135924"/>
            <a:ext cx="5951812" cy="384765"/>
          </a:xfrm>
          <a:prstGeom prst="rect">
            <a:avLst/>
          </a:prstGeom>
        </p:spPr>
        <p:txBody>
          <a:bodyPr lIns="0" tIns="0" rIns="0" bIns="0"/>
          <a:lstStyle>
            <a:lvl1pPr marL="9002" indent="0">
              <a:buNone/>
              <a:defRPr sz="2501">
                <a:solidFill>
                  <a:srgbClr val="64F0DE"/>
                </a:solidFill>
                <a:latin typeface="+mj-lt"/>
              </a:defRPr>
            </a:lvl1pPr>
          </a:lstStyle>
          <a:p>
            <a:pPr lvl="0"/>
            <a:r>
              <a:rPr lang="nb-NO"/>
              <a:t>Web</a:t>
            </a:r>
          </a:p>
        </p:txBody>
      </p:sp>
      <p:sp>
        <p:nvSpPr>
          <p:cNvPr id="13" name="Plassholder for tekst 10">
            <a:extLst>
              <a:ext uri="{FF2B5EF4-FFF2-40B4-BE49-F238E27FC236}">
                <a16:creationId xmlns:a16="http://schemas.microsoft.com/office/drawing/2014/main" id="{76EAC3C8-5321-4FBD-85D5-9E9DA6D0E9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0857" y="5612229"/>
            <a:ext cx="5951812" cy="384765"/>
          </a:xfrm>
          <a:prstGeom prst="rect">
            <a:avLst/>
          </a:prstGeom>
        </p:spPr>
        <p:txBody>
          <a:bodyPr lIns="0" tIns="0" rIns="0" bIns="0"/>
          <a:lstStyle>
            <a:lvl1pPr marL="9002" indent="0">
              <a:buNone/>
              <a:defRPr sz="2501">
                <a:solidFill>
                  <a:srgbClr val="64F0DE"/>
                </a:solidFill>
                <a:latin typeface="+mj-lt"/>
              </a:defRPr>
            </a:lvl1pPr>
          </a:lstStyle>
          <a:p>
            <a:pPr lvl="0"/>
            <a:r>
              <a:rPr lang="nb-NO"/>
              <a:t>@Handle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2225" y="1093332"/>
            <a:ext cx="6956349" cy="2387600"/>
          </a:xfrm>
        </p:spPr>
        <p:txBody>
          <a:bodyPr anchor="b"/>
          <a:lstStyle>
            <a:lvl1pPr algn="l">
              <a:defRPr sz="440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37709" y="4118490"/>
            <a:ext cx="5964895" cy="384765"/>
          </a:xfrm>
        </p:spPr>
        <p:txBody>
          <a:bodyPr>
            <a:spAutoFit/>
          </a:bodyPr>
          <a:lstStyle>
            <a:lvl1pPr marL="0" indent="0" algn="l">
              <a:buNone/>
              <a:defRPr sz="2501" b="1" cap="all" spc="220" baseline="0">
                <a:solidFill>
                  <a:srgbClr val="3FEFDD"/>
                </a:solidFill>
                <a:latin typeface="+mn-lt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/>
              <a:t>Navn</a:t>
            </a:r>
            <a:r>
              <a:rPr lang="en-US"/>
              <a:t> </a:t>
            </a:r>
            <a:r>
              <a:rPr lang="nb-NO" noProof="0"/>
              <a:t>etternavn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3C5675A5-5C14-489D-9B37-0A1AB1A2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54" y="576856"/>
            <a:ext cx="4682347" cy="6281144"/>
          </a:xfrm>
          <a:prstGeom prst="rect">
            <a:avLst/>
          </a:prstGeom>
        </p:spPr>
      </p:pic>
      <p:pic>
        <p:nvPicPr>
          <p:cNvPr id="5" name="Bilde 4" descr="Et bilde som inneholder vindu&#10;&#10;Beskrivelse som er generert med høy visshet">
            <a:extLst>
              <a:ext uri="{FF2B5EF4-FFF2-40B4-BE49-F238E27FC236}">
                <a16:creationId xmlns:a16="http://schemas.microsoft.com/office/drawing/2014/main" id="{A7C137EE-2FE0-4B7C-8973-2BF93BD39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66" y="4699068"/>
            <a:ext cx="332276" cy="1310794"/>
          </a:xfrm>
          <a:prstGeom prst="rect">
            <a:avLst/>
          </a:prstGeom>
        </p:spPr>
      </p:pic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0719F7F7-ABD3-43F0-8561-6093104CD9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0857" y="4663429"/>
            <a:ext cx="5951812" cy="384765"/>
          </a:xfrm>
          <a:prstGeom prst="rect">
            <a:avLst/>
          </a:prstGeom>
        </p:spPr>
        <p:txBody>
          <a:bodyPr lIns="0" tIns="0" rIns="0" bIns="0"/>
          <a:lstStyle>
            <a:lvl1pPr marL="9002" indent="0">
              <a:buNone/>
              <a:defRPr sz="2501">
                <a:solidFill>
                  <a:srgbClr val="64F0DE"/>
                </a:solidFill>
                <a:latin typeface="+mj-lt"/>
              </a:defRPr>
            </a:lvl1pPr>
          </a:lstStyle>
          <a:p>
            <a:pPr lvl="0"/>
            <a:r>
              <a:rPr lang="nb-NO"/>
              <a:t>E-post</a:t>
            </a:r>
          </a:p>
        </p:txBody>
      </p:sp>
    </p:spTree>
    <p:extLst>
      <p:ext uri="{BB962C8B-B14F-4D97-AF65-F5344CB8AC3E}">
        <p14:creationId xmlns:p14="http://schemas.microsoft.com/office/powerpoint/2010/main" val="762614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vsluttning u/ kontaktinformasj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2225" y="1093332"/>
            <a:ext cx="6956349" cy="2387600"/>
          </a:xfrm>
        </p:spPr>
        <p:txBody>
          <a:bodyPr anchor="b"/>
          <a:lstStyle>
            <a:lvl1pPr algn="l">
              <a:defRPr sz="440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3C5675A5-5C14-489D-9B37-0A1AB1A2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54" y="576856"/>
            <a:ext cx="4682347" cy="62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07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 mø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F7DA1C4E-E377-4199-ADEE-16A7F1A2D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892" y="256664"/>
            <a:ext cx="4448023" cy="603435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9F0AB618-FC6D-4AB1-8E49-8E5F0305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535" y="540265"/>
            <a:ext cx="3896868" cy="8795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2464FF0-E32B-40F1-BAE6-E569A59E1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54" y="576856"/>
            <a:ext cx="4682347" cy="62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07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 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0676393C-057E-41F6-94E6-3700533BC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892" y="256663"/>
            <a:ext cx="4447136" cy="603435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9F0AB618-FC6D-4AB1-8E49-8E5F0305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535" y="540265"/>
            <a:ext cx="3896868" cy="8795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8112B225-76A6-4947-B080-C964669BE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2203206"/>
            <a:ext cx="4673600" cy="465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221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0394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75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7581-4EA8-4789-B3A9-104651195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3CAEF-8CF7-44C9-A2EB-A5C86B6EE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06E01-F62E-47F1-B4E4-62AED6899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148B-B644-4BE9-B893-528394C284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65A82-9806-4E5F-BCFD-0EF00DBC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3F74F-79DB-4C38-8FF3-0089AAAC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88CB4-CB33-41EB-9DED-5E668573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273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B3512-2B3F-42D4-A242-A23C1E06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87A1-2E9F-4454-80BB-B3FC508E6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C89A3-B105-4A32-B9BF-CFE8737D5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8033F-3136-412D-84B1-3623FD39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148B-B644-4BE9-B893-528394C284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99BD4-E35B-45B6-919D-9366F0A0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DAC9F-F938-4C43-81BD-9CB62F20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88CB4-CB33-41EB-9DED-5E668573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16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639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CDC1-DB5E-B649-87F9-ED122D7CA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0D1B6-A823-A64D-8F76-5BC73D697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8052-8093-B94A-AB8D-B50829893B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B4B1B-FFDA-6849-94FA-26968248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E05ED-0B44-F046-A4F6-FCB4D74B6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apittelskille lys">
    <p:bg>
      <p:bgPr>
        <a:solidFill>
          <a:srgbClr val="B9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52225" y="1093332"/>
            <a:ext cx="6956349" cy="2387600"/>
          </a:xfrm>
        </p:spPr>
        <p:txBody>
          <a:bodyPr anchor="b"/>
          <a:lstStyle>
            <a:lvl1pPr algn="l">
              <a:defRPr sz="4401">
                <a:solidFill>
                  <a:srgbClr val="3207AA"/>
                </a:solidFill>
              </a:defRPr>
            </a:lvl1pPr>
          </a:lstStyle>
          <a:p>
            <a:r>
              <a:rPr lang="nb-NO"/>
              <a:t>Mellomsidetittel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37709" y="3732682"/>
            <a:ext cx="5964895" cy="1655762"/>
          </a:xfrm>
        </p:spPr>
        <p:txBody>
          <a:bodyPr/>
          <a:lstStyle>
            <a:lvl1pPr marL="0" indent="0" algn="l">
              <a:buNone/>
              <a:defRPr sz="2501">
                <a:solidFill>
                  <a:srgbClr val="FF5959"/>
                </a:solidFill>
                <a:latin typeface="+mj-lt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/>
              <a:t>Undertittel</a:t>
            </a:r>
            <a:endParaRPr lang="en-US"/>
          </a:p>
        </p:txBody>
      </p:sp>
      <p:pic>
        <p:nvPicPr>
          <p:cNvPr id="9" name="Bilde 8" descr="Et bilde som inneholder utendørs, himmel, lys, trafikk&#10;&#10;Beskrivelse som er generert med høy visshet">
            <a:extLst>
              <a:ext uri="{FF2B5EF4-FFF2-40B4-BE49-F238E27FC236}">
                <a16:creationId xmlns:a16="http://schemas.microsoft.com/office/drawing/2014/main" id="{0F1C039F-7078-4D3C-B70A-D05B75067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54" y="2194012"/>
            <a:ext cx="4682347" cy="46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70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DA73-E6C3-6548-834A-50FFE53C1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C276-C0D0-EE46-B3FA-F90A96535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23B5A-8CE6-5A44-A87B-4203F868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92BF4-EC1D-534B-A456-952CCBCF7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11224-EF8F-E54E-A456-AEFC9EDD5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459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607B-5664-F444-AC9F-3ABCDB84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C608D-EA34-6B41-9C71-F0CC9226E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4B221-E10F-F04A-A63F-C40BBDB6C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88ACA-370D-1B45-AA70-29997B41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EAAE1-D438-0243-BE32-B5464D14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15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BF5C-0546-E444-BB03-344A5EC1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8BDB1-D523-F54D-A2CA-E5226A01C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0B248-1273-B045-929B-6709819B8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51ECB-21C7-9240-BC9F-CE60F49B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0E5F8-0F82-2849-80FA-F21ADAF3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48C78-E177-664D-B6E2-FB42F124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599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6C23-3C14-6C4E-9DCF-9ED8980D0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2756B-1F74-7D41-9D2F-6C97BDFD4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522D9-2734-EF49-A7C8-FA98DA8D3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3FB5C-AE5F-0F4F-A7C5-2523C4A4F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E1CAA-7C12-6E40-BDD8-1C7DA7E8E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93E856-E678-FB42-A5F2-1DD8DB05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FC7A36-78B2-1E4B-84FC-46FC67BB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3C7792-7FC8-344F-92DA-A209C3B9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626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86A3-FD66-2045-92B0-72D3A6FC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67537-E727-DD45-9027-E95D50FFB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25EA8-0B38-7E4A-8558-618C1DE1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E0E59-A90D-9B40-BBF5-F3CD49B1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811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711DC-B7A2-B04C-BCFC-B91C57A3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A0A7FA-EDC6-844E-9B40-97DD4574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EBF8-FB0F-3647-A690-D4B40123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27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C895-FDDC-F740-A4D7-D79CDB0F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B7D7B-11FE-9D4A-94B5-B992FAA0E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407-041B-B740-9CA3-24C50063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D4DB2-9920-2244-8711-4E278C80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7A44F-5517-F04C-8F09-D191C563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4386E-5902-4649-918F-24565FA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692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507D-5952-0849-975C-5433FAB1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580B7-BBFB-FE47-8C87-0AD727DDA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069EE-A4B2-4844-B76D-54E685055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1BDC4-BAC9-5D42-B6BF-FC87E1A7D3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FFA8C-DFCF-1243-84FD-4680429E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42081-4856-734C-8A22-F050BEED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23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B393B-AA53-5247-994C-B451D076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D1AAF-AA77-3643-BB67-5AFCB7923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DC091-ED94-F346-93CB-01EB504A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397FE-455C-D147-B77C-5267A510F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3FECC-9A0B-CC47-85DA-25DEC2D2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521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D1B5C-E647-464E-A7EC-B7BAA0D8A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A4493-841A-3F41-8D4D-057A8A965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702D5-7A31-7D49-8B8D-99D8E60F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D072E-4E9D-514D-BBC9-ABF870152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1390D-75A8-5F43-B305-F43BB42CA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29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 med 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535" y="1952398"/>
            <a:ext cx="10116536" cy="39918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0923653-BFFE-4B4B-BF0F-EF19BB357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54" y="2194012"/>
            <a:ext cx="4682347" cy="46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272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CDC1-DB5E-B649-87F9-ED122D7CA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0D1B6-A823-A64D-8F76-5BC73D697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8052-8093-B94A-AB8D-B50829893B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B4B1B-FFDA-6849-94FA-26968248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E05ED-0B44-F046-A4F6-FCB4D74B6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764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DA73-E6C3-6548-834A-50FFE53C1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C276-C0D0-EE46-B3FA-F90A96535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23B5A-8CE6-5A44-A87B-4203F868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92BF4-EC1D-534B-A456-952CCBCF7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11224-EF8F-E54E-A456-AEFC9EDD5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86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607B-5664-F444-AC9F-3ABCDB84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C608D-EA34-6B41-9C71-F0CC9226E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4B221-E10F-F04A-A63F-C40BBDB6C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88ACA-370D-1B45-AA70-29997B41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EAAE1-D438-0243-BE32-B5464D14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63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BF5C-0546-E444-BB03-344A5EC1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8BDB1-D523-F54D-A2CA-E5226A01C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0B248-1273-B045-929B-6709819B8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51ECB-21C7-9240-BC9F-CE60F49B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0E5F8-0F82-2849-80FA-F21ADAF3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48C78-E177-664D-B6E2-FB42F124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124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6C23-3C14-6C4E-9DCF-9ED8980D0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2756B-1F74-7D41-9D2F-6C97BDFD4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522D9-2734-EF49-A7C8-FA98DA8D3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3FB5C-AE5F-0F4F-A7C5-2523C4A4F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E1CAA-7C12-6E40-BDD8-1C7DA7E8E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93E856-E678-FB42-A5F2-1DD8DB05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FC7A36-78B2-1E4B-84FC-46FC67BB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3C7792-7FC8-344F-92DA-A209C3B9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28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86A3-FD66-2045-92B0-72D3A6FC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67537-E727-DD45-9027-E95D50FFB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25EA8-0B38-7E4A-8558-618C1DE1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E0E59-A90D-9B40-BBF5-F3CD49B1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386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711DC-B7A2-B04C-BCFC-B91C57A3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A0A7FA-EDC6-844E-9B40-97DD4574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EBF8-FB0F-3647-A690-D4B40123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226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C895-FDDC-F740-A4D7-D79CDB0F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B7D7B-11FE-9D4A-94B5-B992FAA0E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407-041B-B740-9CA3-24C50063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D4DB2-9920-2244-8711-4E278C80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7A44F-5517-F04C-8F09-D191C563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4386E-5902-4649-918F-24565FA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800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507D-5952-0849-975C-5433FAB1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580B7-BBFB-FE47-8C87-0AD727DDA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069EE-A4B2-4844-B76D-54E685055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1BDC4-BAC9-5D42-B6BF-FC87E1A7D3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FFA8C-DFCF-1243-84FD-4680429E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42081-4856-734C-8A22-F050BEED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404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B393B-AA53-5247-994C-B451D076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D1AAF-AA77-3643-BB67-5AFCB7923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DC091-ED94-F346-93CB-01EB504A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397FE-455C-D147-B77C-5267A510F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3FECC-9A0B-CC47-85DA-25DEC2D2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1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 med 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15" y="512226"/>
            <a:ext cx="7008139" cy="8795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535" y="1952398"/>
            <a:ext cx="10116536" cy="39918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0923653-BFFE-4B4B-BF0F-EF19BB357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54" y="2194012"/>
            <a:ext cx="4682347" cy="46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838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D1B5C-E647-464E-A7EC-B7BAA0D8A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A4493-841A-3F41-8D4D-057A8A965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702D5-7A31-7D49-8B8D-99D8E60F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D072E-4E9D-514D-BBC9-ABF870152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1390D-75A8-5F43-B305-F43BB42CA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211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130A-2417-40BB-B4F1-975930B46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0C761-770C-4177-9630-257E149FF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4274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B48C0-A9A2-415A-8E27-A525E766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E0516-35C0-4BC1-8FEC-2EB43107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973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15E-9ED1-4E00-938E-31B16D67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4F26A-ACBA-45E4-83A7-FE62C93A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CBA19-2F6A-4664-9196-380CBE54B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AF88A-918C-43D7-8346-5F8009146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EBC5E-6EBC-4D08-BFE5-AD3AF0DBB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47033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B3512-2B3F-42D4-A242-A23C1E06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87A1-2E9F-4454-80BB-B3FC508E6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C89A3-B105-4A32-B9BF-CFE8737D5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8033F-3136-412D-84B1-3623FD39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148B-B644-4BE9-B893-528394C284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99BD4-E35B-45B6-919D-9366F0A0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DAC9F-F938-4C43-81BD-9CB62F20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88CB4-CB33-41EB-9DED-5E668573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926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130A-2417-40BB-B4F1-975930B46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0C761-770C-4177-9630-257E149FF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4274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B48C0-A9A2-415A-8E27-A525E766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E0516-35C0-4BC1-8FEC-2EB43107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582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15E-9ED1-4E00-938E-31B16D67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4F26A-ACBA-45E4-83A7-FE62C93A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CBA19-2F6A-4664-9196-380CBE54B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AF88A-918C-43D7-8346-5F8009146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EBC5E-6EBC-4D08-BFE5-AD3AF0DBB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36332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B3512-2B3F-42D4-A242-A23C1E06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87A1-2E9F-4454-80BB-B3FC508E6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C89A3-B105-4A32-B9BF-CFE8737D5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8033F-3136-412D-84B1-3623FD39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148B-B644-4BE9-B893-528394C284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99BD4-E35B-45B6-919D-9366F0A0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DAC9F-F938-4C43-81BD-9CB62F20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88CB4-CB33-41EB-9DED-5E668573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340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15E-9ED1-4E00-938E-31B16D67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EBC5E-6EBC-4D08-BFE5-AD3AF0DBB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AF88A-918C-43D7-8346-5F8009146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1900"/>
            <a:ext cx="2438400" cy="365125"/>
          </a:xfrm>
          <a:prstGeom prst="rect">
            <a:avLst/>
          </a:prstGeom>
        </p:spPr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265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0F26-430F-4DD8-AAA6-104BCD20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99209-B7EA-417E-82DA-4F0773DAF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98835-91ED-4C22-A6EF-3DDF3868A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DEB21-4A1F-4512-987B-9F2F1675D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829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AC10F-7549-4207-A4DB-D0DEA3C3A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A479A-6FA2-4817-A9D9-37FEC0D3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3AAA8-8BD0-4E83-9C24-3484244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4DC9C3-BC6C-4188-ACDC-02A1D6992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F56802-FC33-47BD-97C0-79FFA4F143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9180A9-3E76-4FEE-9A9D-3DEAD955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8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nummerert innhold med grafik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41535" y="1962377"/>
            <a:ext cx="10116536" cy="3981910"/>
          </a:xfrm>
        </p:spPr>
        <p:txBody>
          <a:bodyPr/>
          <a:lstStyle>
            <a:lvl1pPr marL="252050" indent="-288058">
              <a:buSzPct val="100000"/>
              <a:buFont typeface="+mj-lt"/>
              <a:buAutoNum type="arabicPeriod"/>
              <a:defRPr/>
            </a:lvl1pPr>
            <a:lvl2pPr marL="531106" indent="-252050">
              <a:buSzPct val="100000"/>
              <a:buFont typeface="+mj-lt"/>
              <a:buAutoNum type="arabicPeriod"/>
              <a:defRPr/>
            </a:lvl2pPr>
            <a:lvl3pPr marL="864173" indent="-288058">
              <a:buSzPct val="100000"/>
              <a:buFont typeface="+mj-lt"/>
              <a:buAutoNum type="arabicPeriod"/>
              <a:defRPr/>
            </a:lvl3pPr>
          </a:lstStyle>
          <a:p>
            <a:pPr lvl="0"/>
            <a:r>
              <a:rPr lang="nb-NO"/>
              <a:t>Nivå 1</a:t>
            </a:r>
          </a:p>
          <a:p>
            <a:pPr lvl="1"/>
            <a:r>
              <a:rPr lang="nb-NO"/>
              <a:t>Nivå 2</a:t>
            </a:r>
          </a:p>
          <a:p>
            <a:pPr lvl="2"/>
            <a:r>
              <a:rPr lang="nb-NO"/>
              <a:t>Nivå 3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0923653-BFFE-4B4B-BF0F-EF19BB357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54" y="2194012"/>
            <a:ext cx="4682347" cy="46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973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4682-8CD5-4960-A20E-618424BB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99B2A-0024-4AFC-9DA1-86C30C2A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750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C55CC-6B78-4108-AC5E-54BCC1A5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1375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08DA-D429-4980-A57C-EEA4EE1B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580C6-474B-4A1F-A9C8-E49E7EFA3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6D013-A1AB-4A5B-BFA0-67B37C3B7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430CD-CC73-408B-89A6-B9136F34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E158-F052-49CA-B98C-96BEB439B0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707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3629-09DE-42DF-BB72-9D5C25E6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02C31-9A08-4FF2-AF9B-D6E791C3E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ACAA7-1CF6-491A-8477-7C35CC221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9CE11-14E5-4513-B35E-77FDD92C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584731" cy="365125"/>
          </a:xfrm>
        </p:spPr>
        <p:txBody>
          <a:bodyPr/>
          <a:lstStyle/>
          <a:p>
            <a:fld id="{54EAE158-F052-49CA-B98C-96BEB439B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6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535" y="1952398"/>
            <a:ext cx="8021803" cy="39918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242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nummerert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39BF78-66E1-4089-ACB5-287EA3839E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41535" y="1962377"/>
            <a:ext cx="8021803" cy="3981910"/>
          </a:xfrm>
        </p:spPr>
        <p:txBody>
          <a:bodyPr/>
          <a:lstStyle>
            <a:lvl1pPr marL="252050" indent="-288058">
              <a:buSzPct val="100000"/>
              <a:buFont typeface="+mj-lt"/>
              <a:buAutoNum type="arabicPeriod"/>
              <a:defRPr/>
            </a:lvl1pPr>
            <a:lvl2pPr marL="531106" indent="-252050">
              <a:buSzPct val="100000"/>
              <a:buFont typeface="+mj-lt"/>
              <a:buAutoNum type="arabicPeriod"/>
              <a:defRPr/>
            </a:lvl2pPr>
            <a:lvl3pPr marL="864173" indent="-288058">
              <a:buSzPct val="100000"/>
              <a:buFont typeface="+mj-lt"/>
              <a:buAutoNum type="arabicPeriod"/>
              <a:defRPr/>
            </a:lvl3pPr>
          </a:lstStyle>
          <a:p>
            <a:pPr lvl="0"/>
            <a:r>
              <a:rPr lang="nb-NO"/>
              <a:t>Nivå 1</a:t>
            </a:r>
          </a:p>
          <a:p>
            <a:pPr lvl="1"/>
            <a:r>
              <a:rPr lang="nb-NO"/>
              <a:t>Nivå 2</a:t>
            </a:r>
          </a:p>
          <a:p>
            <a:pPr lvl="2"/>
            <a:r>
              <a:rPr lang="nb-NO"/>
              <a:t>Nivå 3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0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47780" y="1824119"/>
            <a:ext cx="4872885" cy="338593"/>
          </a:xfrm>
        </p:spPr>
        <p:txBody>
          <a:bodyPr wrap="square" anchor="b">
            <a:spAutoFit/>
          </a:bodyPr>
          <a:lstStyle>
            <a:lvl1pPr marL="0" indent="0">
              <a:buNone/>
              <a:defRPr sz="2200" b="1" cap="all" spc="140" baseline="0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nb-NO"/>
              <a:t>Mellomtittel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7780" y="2414168"/>
            <a:ext cx="4872885" cy="35153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34122" y="1824119"/>
            <a:ext cx="4896883" cy="338593"/>
          </a:xfrm>
        </p:spPr>
        <p:txBody>
          <a:bodyPr wrap="square" anchor="b">
            <a:spAutoFit/>
          </a:bodyPr>
          <a:lstStyle>
            <a:lvl1pPr marL="0" indent="0">
              <a:buNone/>
              <a:defRPr sz="2200" b="1" cap="all" spc="140" baseline="0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nb-NO"/>
              <a:t>mellomtittel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4123" y="2414168"/>
            <a:ext cx="4872885" cy="35153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tel 9">
            <a:extLst>
              <a:ext uri="{FF2B5EF4-FFF2-40B4-BE49-F238E27FC236}">
                <a16:creationId xmlns:a16="http://schemas.microsoft.com/office/drawing/2014/main" id="{A8904C28-651F-4264-8734-EBE641E7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285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18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9" Type="http://schemas.openxmlformats.org/officeDocument/2006/relationships/image" Target="../media/image1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1535" y="540265"/>
            <a:ext cx="7008139" cy="8795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/>
              <a:t>Uten grafisk element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35" y="1952398"/>
            <a:ext cx="7008139" cy="39918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b-NO" noProof="0"/>
              <a:t>Nivå 1</a:t>
            </a:r>
          </a:p>
          <a:p>
            <a:pPr lvl="1"/>
            <a:r>
              <a:rPr lang="nb-NO" noProof="0"/>
              <a:t>Nivå 2</a:t>
            </a:r>
          </a:p>
          <a:p>
            <a:pPr lvl="2"/>
            <a:r>
              <a:rPr lang="nb-NO" noProof="0"/>
              <a:t>Niva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3967" y="5678093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E9F3148B-B644-4BE9-B893-528394C2846E}" type="datetimeFigureOut">
              <a:rPr lang="en-US" smtClean="0"/>
              <a:t>3/10/2020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2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  <p:sldLayoutId id="2147483789" r:id="rId22"/>
    <p:sldLayoutId id="2147483790" r:id="rId23"/>
    <p:sldLayoutId id="2147483791" r:id="rId24"/>
    <p:sldLayoutId id="2147483792" r:id="rId25"/>
    <p:sldLayoutId id="2147483793" r:id="rId26"/>
    <p:sldLayoutId id="2147483794" r:id="rId27"/>
    <p:sldLayoutId id="2147483795" r:id="rId28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601" kern="1200">
          <a:solidFill>
            <a:srgbClr val="3842E2"/>
          </a:solidFill>
          <a:latin typeface="+mj-lt"/>
          <a:ea typeface="+mj-ea"/>
          <a:cs typeface="+mj-cs"/>
        </a:defRPr>
      </a:lvl1pPr>
    </p:titleStyle>
    <p:bodyStyle>
      <a:lvl1pPr marL="279056" indent="-270054" algn="l" defTabSz="914446" rtl="0" eaLnBrk="1" latinLnBrk="0" hangingPunct="1">
        <a:lnSpc>
          <a:spcPct val="100000"/>
        </a:lnSpc>
        <a:spcBef>
          <a:spcPts val="1000"/>
        </a:spcBef>
        <a:buSzPct val="100000"/>
        <a:buFontTx/>
        <a:buBlip>
          <a:blip r:embed="rId30"/>
        </a:buBlip>
        <a:defRPr sz="2601" kern="1200">
          <a:solidFill>
            <a:srgbClr val="3207AA"/>
          </a:solidFill>
          <a:latin typeface="+mn-lt"/>
          <a:ea typeface="+mn-ea"/>
          <a:cs typeface="+mn-cs"/>
        </a:defRPr>
      </a:lvl1pPr>
      <a:lvl2pPr marL="540108" indent="-252050" algn="l" defTabSz="914446" rtl="0" eaLnBrk="1" latinLnBrk="0" hangingPunct="1">
        <a:lnSpc>
          <a:spcPct val="100000"/>
        </a:lnSpc>
        <a:spcBef>
          <a:spcPts val="1000"/>
        </a:spcBef>
        <a:buSzPct val="100000"/>
        <a:buFontTx/>
        <a:buBlip>
          <a:blip r:embed="rId31"/>
        </a:buBlip>
        <a:defRPr sz="2250" kern="1200">
          <a:solidFill>
            <a:srgbClr val="116E72"/>
          </a:solidFill>
          <a:latin typeface="+mn-lt"/>
          <a:ea typeface="+mn-ea"/>
          <a:cs typeface="+mn-cs"/>
        </a:defRPr>
      </a:lvl2pPr>
      <a:lvl3pPr marL="837167" indent="-243049" algn="l" defTabSz="914446" rtl="0" eaLnBrk="1" latinLnBrk="0" hangingPunct="1">
        <a:lnSpc>
          <a:spcPct val="100000"/>
        </a:lnSpc>
        <a:spcBef>
          <a:spcPts val="1000"/>
        </a:spcBef>
        <a:buSzPct val="100000"/>
        <a:buFontTx/>
        <a:buBlip>
          <a:blip r:embed="rId32"/>
        </a:buBlip>
        <a:defRPr sz="2000" kern="1200">
          <a:solidFill>
            <a:srgbClr val="3842E2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D9074-64F6-D240-AF89-BD41A516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758848" cy="842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80BD2-5A4D-274E-80C3-87AE05184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08477-CF29-ED46-908A-0C2D5A16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3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1" kern="1200" dirty="0">
          <a:solidFill>
            <a:srgbClr val="3842E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601" kern="1200" dirty="0" smtClean="0">
          <a:solidFill>
            <a:srgbClr val="3207A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250" kern="1200" dirty="0" smtClean="0">
          <a:solidFill>
            <a:srgbClr val="1CADB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rgbClr val="3842E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D9074-64F6-D240-AF89-BD41A516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758848" cy="842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80BD2-5A4D-274E-80C3-87AE05184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08477-CF29-ED46-908A-0C2D5A16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8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1" kern="1200" dirty="0">
          <a:solidFill>
            <a:srgbClr val="3842E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601" kern="1200" dirty="0" smtClean="0">
          <a:solidFill>
            <a:srgbClr val="3207A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250" kern="1200" dirty="0" smtClean="0">
          <a:solidFill>
            <a:srgbClr val="1CADB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rgbClr val="3842E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0504C2F0-8AB2-4857-94A0-10262C353121}"/>
              </a:ext>
            </a:extLst>
          </p:cNvPr>
          <p:cNvSpPr/>
          <p:nvPr userDrawn="1"/>
        </p:nvSpPr>
        <p:spPr>
          <a:xfrm rot="5400000">
            <a:off x="8651823" y="3317825"/>
            <a:ext cx="2695577" cy="4384774"/>
          </a:xfrm>
          <a:custGeom>
            <a:avLst/>
            <a:gdLst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2155016 w 2155016"/>
              <a:gd name="connsiteY2" fmla="*/ 3581400 h 3581400"/>
              <a:gd name="connsiteX3" fmla="*/ 0 w 2155016"/>
              <a:gd name="connsiteY3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202515 w 2155016"/>
              <a:gd name="connsiteY2" fmla="*/ 23304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29465 w 2155016"/>
              <a:gd name="connsiteY2" fmla="*/ 23558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2155016 w 2155016"/>
              <a:gd name="connsiteY2" fmla="*/ 358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96893 h 3596893"/>
              <a:gd name="connsiteX1" fmla="*/ 0 w 2155016"/>
              <a:gd name="connsiteY1" fmla="*/ 15493 h 3596893"/>
              <a:gd name="connsiteX2" fmla="*/ 1037415 w 2155016"/>
              <a:gd name="connsiteY2" fmla="*/ 2707893 h 3596893"/>
              <a:gd name="connsiteX3" fmla="*/ 2155016 w 2155016"/>
              <a:gd name="connsiteY3" fmla="*/ 3596893 h 3596893"/>
              <a:gd name="connsiteX4" fmla="*/ 2155016 w 2155016"/>
              <a:gd name="connsiteY4" fmla="*/ 3596893 h 3596893"/>
              <a:gd name="connsiteX5" fmla="*/ 0 w 2155016"/>
              <a:gd name="connsiteY5" fmla="*/ 3596893 h 3596893"/>
              <a:gd name="connsiteX0" fmla="*/ 0 w 2155016"/>
              <a:gd name="connsiteY0" fmla="*/ 3664819 h 3664819"/>
              <a:gd name="connsiteX1" fmla="*/ 0 w 2155016"/>
              <a:gd name="connsiteY1" fmla="*/ 83419 h 3664819"/>
              <a:gd name="connsiteX2" fmla="*/ 497669 w 2155016"/>
              <a:gd name="connsiteY2" fmla="*/ 1270870 h 3664819"/>
              <a:gd name="connsiteX3" fmla="*/ 1037415 w 2155016"/>
              <a:gd name="connsiteY3" fmla="*/ 2775819 h 3664819"/>
              <a:gd name="connsiteX4" fmla="*/ 2155016 w 2155016"/>
              <a:gd name="connsiteY4" fmla="*/ 3664819 h 3664819"/>
              <a:gd name="connsiteX5" fmla="*/ 2155016 w 2155016"/>
              <a:gd name="connsiteY5" fmla="*/ 3664819 h 3664819"/>
              <a:gd name="connsiteX6" fmla="*/ 0 w 2155016"/>
              <a:gd name="connsiteY6" fmla="*/ 3664819 h 3664819"/>
              <a:gd name="connsiteX0" fmla="*/ 0 w 2155016"/>
              <a:gd name="connsiteY0" fmla="*/ 3660359 h 3660359"/>
              <a:gd name="connsiteX1" fmla="*/ 0 w 2155016"/>
              <a:gd name="connsiteY1" fmla="*/ 78959 h 3660359"/>
              <a:gd name="connsiteX2" fmla="*/ 891372 w 2155016"/>
              <a:gd name="connsiteY2" fmla="*/ 1348960 h 3660359"/>
              <a:gd name="connsiteX3" fmla="*/ 1037415 w 2155016"/>
              <a:gd name="connsiteY3" fmla="*/ 2771359 h 3660359"/>
              <a:gd name="connsiteX4" fmla="*/ 2155016 w 2155016"/>
              <a:gd name="connsiteY4" fmla="*/ 3660359 h 3660359"/>
              <a:gd name="connsiteX5" fmla="*/ 2155016 w 2155016"/>
              <a:gd name="connsiteY5" fmla="*/ 3660359 h 3660359"/>
              <a:gd name="connsiteX6" fmla="*/ 0 w 2155016"/>
              <a:gd name="connsiteY6" fmla="*/ 3660359 h 3660359"/>
              <a:gd name="connsiteX0" fmla="*/ 0 w 2155016"/>
              <a:gd name="connsiteY0" fmla="*/ 3654065 h 3654065"/>
              <a:gd name="connsiteX1" fmla="*/ 0 w 2155016"/>
              <a:gd name="connsiteY1" fmla="*/ 72665 h 3654065"/>
              <a:gd name="connsiteX2" fmla="*/ 891372 w 2155016"/>
              <a:gd name="connsiteY2" fmla="*/ 1342666 h 3654065"/>
              <a:gd name="connsiteX3" fmla="*/ 1037415 w 2155016"/>
              <a:gd name="connsiteY3" fmla="*/ 2765065 h 3654065"/>
              <a:gd name="connsiteX4" fmla="*/ 2155016 w 2155016"/>
              <a:gd name="connsiteY4" fmla="*/ 3654065 h 3654065"/>
              <a:gd name="connsiteX5" fmla="*/ 2155016 w 2155016"/>
              <a:gd name="connsiteY5" fmla="*/ 3654065 h 3654065"/>
              <a:gd name="connsiteX6" fmla="*/ 0 w 2155016"/>
              <a:gd name="connsiteY6" fmla="*/ 3654065 h 3654065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05672 w 2155016"/>
              <a:gd name="connsiteY2" fmla="*/ 132715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05672 w 2155016"/>
              <a:gd name="connsiteY2" fmla="*/ 1327151 h 3581400"/>
              <a:gd name="connsiteX3" fmla="*/ 1202515 w 2155016"/>
              <a:gd name="connsiteY3" fmla="*/ 28956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51722 w 2155016"/>
              <a:gd name="connsiteY2" fmla="*/ 1479551 h 3581400"/>
              <a:gd name="connsiteX3" fmla="*/ 1202515 w 2155016"/>
              <a:gd name="connsiteY3" fmla="*/ 28956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51722 w 2155016"/>
              <a:gd name="connsiteY2" fmla="*/ 1479551 h 3581400"/>
              <a:gd name="connsiteX3" fmla="*/ 1431115 w 2155016"/>
              <a:gd name="connsiteY3" fmla="*/ 28892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13622 w 2155016"/>
              <a:gd name="connsiteY2" fmla="*/ 1479551 h 3581400"/>
              <a:gd name="connsiteX3" fmla="*/ 1431115 w 2155016"/>
              <a:gd name="connsiteY3" fmla="*/ 28892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13622 w 2155016"/>
              <a:gd name="connsiteY2" fmla="*/ 1479551 h 3581400"/>
              <a:gd name="connsiteX3" fmla="*/ 1062815 w 2155016"/>
              <a:gd name="connsiteY3" fmla="*/ 27813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32672 w 2155016"/>
              <a:gd name="connsiteY2" fmla="*/ 1574801 h 3581400"/>
              <a:gd name="connsiteX3" fmla="*/ 1062815 w 2155016"/>
              <a:gd name="connsiteY3" fmla="*/ 27813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32672 w 2155016"/>
              <a:gd name="connsiteY2" fmla="*/ 1574801 h 3581400"/>
              <a:gd name="connsiteX3" fmla="*/ 1113615 w 2155016"/>
              <a:gd name="connsiteY3" fmla="*/ 27749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37422 w 2155016"/>
              <a:gd name="connsiteY2" fmla="*/ 1447801 h 3581400"/>
              <a:gd name="connsiteX3" fmla="*/ 1113615 w 2155016"/>
              <a:gd name="connsiteY3" fmla="*/ 27749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1113615 w 2155016"/>
              <a:gd name="connsiteY0" fmla="*/ 2774950 h 3581400"/>
              <a:gd name="connsiteX1" fmla="*/ 2155016 w 2155016"/>
              <a:gd name="connsiteY1" fmla="*/ 3581400 h 3581400"/>
              <a:gd name="connsiteX2" fmla="*/ 2155016 w 2155016"/>
              <a:gd name="connsiteY2" fmla="*/ 3581400 h 3581400"/>
              <a:gd name="connsiteX3" fmla="*/ 0 w 2155016"/>
              <a:gd name="connsiteY3" fmla="*/ 3581400 h 3581400"/>
              <a:gd name="connsiteX4" fmla="*/ 0 w 2155016"/>
              <a:gd name="connsiteY4" fmla="*/ 0 h 3581400"/>
              <a:gd name="connsiteX5" fmla="*/ 1037422 w 2155016"/>
              <a:gd name="connsiteY5" fmla="*/ 1447801 h 3581400"/>
              <a:gd name="connsiteX6" fmla="*/ 1205055 w 2155016"/>
              <a:gd name="connsiteY6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205055 w 2155016"/>
              <a:gd name="connsiteY5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205055 w 2155016"/>
              <a:gd name="connsiteY5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535255 w 2155016"/>
              <a:gd name="connsiteY5" fmla="*/ 27520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642865 h 3642865"/>
              <a:gd name="connsiteX1" fmla="*/ 2155016 w 2155016"/>
              <a:gd name="connsiteY1" fmla="*/ 3642865 h 3642865"/>
              <a:gd name="connsiteX2" fmla="*/ 0 w 2155016"/>
              <a:gd name="connsiteY2" fmla="*/ 3642865 h 3642865"/>
              <a:gd name="connsiteX3" fmla="*/ 0 w 2155016"/>
              <a:gd name="connsiteY3" fmla="*/ 61465 h 3642865"/>
              <a:gd name="connsiteX4" fmla="*/ 1037422 w 2155016"/>
              <a:gd name="connsiteY4" fmla="*/ 1509266 h 3642865"/>
              <a:gd name="connsiteX5" fmla="*/ 1338405 w 2155016"/>
              <a:gd name="connsiteY5" fmla="*/ 3143755 h 3642865"/>
              <a:gd name="connsiteX0" fmla="*/ 2155016 w 2155016"/>
              <a:gd name="connsiteY0" fmla="*/ 3638432 h 3638432"/>
              <a:gd name="connsiteX1" fmla="*/ 2155016 w 2155016"/>
              <a:gd name="connsiteY1" fmla="*/ 3638432 h 3638432"/>
              <a:gd name="connsiteX2" fmla="*/ 0 w 2155016"/>
              <a:gd name="connsiteY2" fmla="*/ 3638432 h 3638432"/>
              <a:gd name="connsiteX3" fmla="*/ 0 w 2155016"/>
              <a:gd name="connsiteY3" fmla="*/ 57032 h 3638432"/>
              <a:gd name="connsiteX4" fmla="*/ 1037422 w 2155016"/>
              <a:gd name="connsiteY4" fmla="*/ 1504833 h 3638432"/>
              <a:gd name="connsiteX5" fmla="*/ 1338405 w 2155016"/>
              <a:gd name="connsiteY5" fmla="*/ 3139322 h 3638432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5016" h="3581400">
                <a:moveTo>
                  <a:pt x="2155016" y="3581400"/>
                </a:moveTo>
                <a:lnTo>
                  <a:pt x="2155016" y="3581400"/>
                </a:lnTo>
                <a:lnTo>
                  <a:pt x="0" y="3581400"/>
                </a:lnTo>
                <a:lnTo>
                  <a:pt x="0" y="0"/>
                </a:lnTo>
                <a:cubicBezTo>
                  <a:pt x="515804" y="1035050"/>
                  <a:pt x="861946" y="948185"/>
                  <a:pt x="992972" y="1466851"/>
                </a:cubicBezTo>
                <a:cubicBezTo>
                  <a:pt x="1132537" y="2019320"/>
                  <a:pt x="767540" y="2725209"/>
                  <a:pt x="1338405" y="3082290"/>
                </a:cubicBezTo>
              </a:path>
            </a:pathLst>
          </a:custGeom>
          <a:gradFill flip="none" rotWithShape="1">
            <a:gsLst>
              <a:gs pos="54000">
                <a:srgbClr val="FFFFFF">
                  <a:alpha val="48000"/>
                </a:srgbClr>
              </a:gs>
              <a:gs pos="50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6064D-FAF2-4743-8590-70B5C717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D8BDC-78D6-4C76-8050-AB8B55074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9C899-241F-4B13-94AE-6E8F2DF3F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F7771-E0E4-4FB3-A68F-AF8FBFD6F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80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6064D-FAF2-4743-8590-70B5C717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D8BDC-78D6-4C76-8050-AB8B55074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9C899-241F-4B13-94AE-6E8F2DF3F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F7771-E0E4-4FB3-A68F-AF8FBFD6F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0F12F1E8-0D4F-4F5F-B818-CA4876F0CC4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92" y="6178484"/>
            <a:ext cx="1895635" cy="5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9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6064D-FAF2-4743-8590-70B5C717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F7771-E0E4-4FB3-A68F-AF8FBFD6F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ight Triangle 8">
            <a:extLst>
              <a:ext uri="{FF2B5EF4-FFF2-40B4-BE49-F238E27FC236}">
                <a16:creationId xmlns:a16="http://schemas.microsoft.com/office/drawing/2014/main" id="{B1D49BBE-6E67-4ADE-8634-6A8331583C5C}"/>
              </a:ext>
            </a:extLst>
          </p:cNvPr>
          <p:cNvSpPr/>
          <p:nvPr userDrawn="1"/>
        </p:nvSpPr>
        <p:spPr>
          <a:xfrm rot="5400000">
            <a:off x="10287187" y="4953190"/>
            <a:ext cx="1450369" cy="2359253"/>
          </a:xfrm>
          <a:custGeom>
            <a:avLst/>
            <a:gdLst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2155016 w 2155016"/>
              <a:gd name="connsiteY2" fmla="*/ 3581400 h 3581400"/>
              <a:gd name="connsiteX3" fmla="*/ 0 w 2155016"/>
              <a:gd name="connsiteY3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202515 w 2155016"/>
              <a:gd name="connsiteY2" fmla="*/ 23304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29465 w 2155016"/>
              <a:gd name="connsiteY2" fmla="*/ 23558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2155016 w 2155016"/>
              <a:gd name="connsiteY2" fmla="*/ 358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96893 h 3596893"/>
              <a:gd name="connsiteX1" fmla="*/ 0 w 2155016"/>
              <a:gd name="connsiteY1" fmla="*/ 15493 h 3596893"/>
              <a:gd name="connsiteX2" fmla="*/ 1037415 w 2155016"/>
              <a:gd name="connsiteY2" fmla="*/ 2707893 h 3596893"/>
              <a:gd name="connsiteX3" fmla="*/ 2155016 w 2155016"/>
              <a:gd name="connsiteY3" fmla="*/ 3596893 h 3596893"/>
              <a:gd name="connsiteX4" fmla="*/ 2155016 w 2155016"/>
              <a:gd name="connsiteY4" fmla="*/ 3596893 h 3596893"/>
              <a:gd name="connsiteX5" fmla="*/ 0 w 2155016"/>
              <a:gd name="connsiteY5" fmla="*/ 3596893 h 3596893"/>
              <a:gd name="connsiteX0" fmla="*/ 0 w 2155016"/>
              <a:gd name="connsiteY0" fmla="*/ 3664819 h 3664819"/>
              <a:gd name="connsiteX1" fmla="*/ 0 w 2155016"/>
              <a:gd name="connsiteY1" fmla="*/ 83419 h 3664819"/>
              <a:gd name="connsiteX2" fmla="*/ 497669 w 2155016"/>
              <a:gd name="connsiteY2" fmla="*/ 1270870 h 3664819"/>
              <a:gd name="connsiteX3" fmla="*/ 1037415 w 2155016"/>
              <a:gd name="connsiteY3" fmla="*/ 2775819 h 3664819"/>
              <a:gd name="connsiteX4" fmla="*/ 2155016 w 2155016"/>
              <a:gd name="connsiteY4" fmla="*/ 3664819 h 3664819"/>
              <a:gd name="connsiteX5" fmla="*/ 2155016 w 2155016"/>
              <a:gd name="connsiteY5" fmla="*/ 3664819 h 3664819"/>
              <a:gd name="connsiteX6" fmla="*/ 0 w 2155016"/>
              <a:gd name="connsiteY6" fmla="*/ 3664819 h 3664819"/>
              <a:gd name="connsiteX0" fmla="*/ 0 w 2155016"/>
              <a:gd name="connsiteY0" fmla="*/ 3660359 h 3660359"/>
              <a:gd name="connsiteX1" fmla="*/ 0 w 2155016"/>
              <a:gd name="connsiteY1" fmla="*/ 78959 h 3660359"/>
              <a:gd name="connsiteX2" fmla="*/ 891372 w 2155016"/>
              <a:gd name="connsiteY2" fmla="*/ 1348960 h 3660359"/>
              <a:gd name="connsiteX3" fmla="*/ 1037415 w 2155016"/>
              <a:gd name="connsiteY3" fmla="*/ 2771359 h 3660359"/>
              <a:gd name="connsiteX4" fmla="*/ 2155016 w 2155016"/>
              <a:gd name="connsiteY4" fmla="*/ 3660359 h 3660359"/>
              <a:gd name="connsiteX5" fmla="*/ 2155016 w 2155016"/>
              <a:gd name="connsiteY5" fmla="*/ 3660359 h 3660359"/>
              <a:gd name="connsiteX6" fmla="*/ 0 w 2155016"/>
              <a:gd name="connsiteY6" fmla="*/ 3660359 h 3660359"/>
              <a:gd name="connsiteX0" fmla="*/ 0 w 2155016"/>
              <a:gd name="connsiteY0" fmla="*/ 3654065 h 3654065"/>
              <a:gd name="connsiteX1" fmla="*/ 0 w 2155016"/>
              <a:gd name="connsiteY1" fmla="*/ 72665 h 3654065"/>
              <a:gd name="connsiteX2" fmla="*/ 891372 w 2155016"/>
              <a:gd name="connsiteY2" fmla="*/ 1342666 h 3654065"/>
              <a:gd name="connsiteX3" fmla="*/ 1037415 w 2155016"/>
              <a:gd name="connsiteY3" fmla="*/ 2765065 h 3654065"/>
              <a:gd name="connsiteX4" fmla="*/ 2155016 w 2155016"/>
              <a:gd name="connsiteY4" fmla="*/ 3654065 h 3654065"/>
              <a:gd name="connsiteX5" fmla="*/ 2155016 w 2155016"/>
              <a:gd name="connsiteY5" fmla="*/ 3654065 h 3654065"/>
              <a:gd name="connsiteX6" fmla="*/ 0 w 2155016"/>
              <a:gd name="connsiteY6" fmla="*/ 3654065 h 3654065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05672 w 2155016"/>
              <a:gd name="connsiteY2" fmla="*/ 132715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05672 w 2155016"/>
              <a:gd name="connsiteY2" fmla="*/ 1327151 h 3581400"/>
              <a:gd name="connsiteX3" fmla="*/ 1202515 w 2155016"/>
              <a:gd name="connsiteY3" fmla="*/ 28956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51722 w 2155016"/>
              <a:gd name="connsiteY2" fmla="*/ 1479551 h 3581400"/>
              <a:gd name="connsiteX3" fmla="*/ 1202515 w 2155016"/>
              <a:gd name="connsiteY3" fmla="*/ 28956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51722 w 2155016"/>
              <a:gd name="connsiteY2" fmla="*/ 1479551 h 3581400"/>
              <a:gd name="connsiteX3" fmla="*/ 1431115 w 2155016"/>
              <a:gd name="connsiteY3" fmla="*/ 28892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13622 w 2155016"/>
              <a:gd name="connsiteY2" fmla="*/ 1479551 h 3581400"/>
              <a:gd name="connsiteX3" fmla="*/ 1431115 w 2155016"/>
              <a:gd name="connsiteY3" fmla="*/ 28892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13622 w 2155016"/>
              <a:gd name="connsiteY2" fmla="*/ 1479551 h 3581400"/>
              <a:gd name="connsiteX3" fmla="*/ 1062815 w 2155016"/>
              <a:gd name="connsiteY3" fmla="*/ 27813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32672 w 2155016"/>
              <a:gd name="connsiteY2" fmla="*/ 1574801 h 3581400"/>
              <a:gd name="connsiteX3" fmla="*/ 1062815 w 2155016"/>
              <a:gd name="connsiteY3" fmla="*/ 27813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32672 w 2155016"/>
              <a:gd name="connsiteY2" fmla="*/ 1574801 h 3581400"/>
              <a:gd name="connsiteX3" fmla="*/ 1113615 w 2155016"/>
              <a:gd name="connsiteY3" fmla="*/ 27749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37422 w 2155016"/>
              <a:gd name="connsiteY2" fmla="*/ 1447801 h 3581400"/>
              <a:gd name="connsiteX3" fmla="*/ 1113615 w 2155016"/>
              <a:gd name="connsiteY3" fmla="*/ 27749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1113615 w 2155016"/>
              <a:gd name="connsiteY0" fmla="*/ 2774950 h 3581400"/>
              <a:gd name="connsiteX1" fmla="*/ 2155016 w 2155016"/>
              <a:gd name="connsiteY1" fmla="*/ 3581400 h 3581400"/>
              <a:gd name="connsiteX2" fmla="*/ 2155016 w 2155016"/>
              <a:gd name="connsiteY2" fmla="*/ 3581400 h 3581400"/>
              <a:gd name="connsiteX3" fmla="*/ 0 w 2155016"/>
              <a:gd name="connsiteY3" fmla="*/ 3581400 h 3581400"/>
              <a:gd name="connsiteX4" fmla="*/ 0 w 2155016"/>
              <a:gd name="connsiteY4" fmla="*/ 0 h 3581400"/>
              <a:gd name="connsiteX5" fmla="*/ 1037422 w 2155016"/>
              <a:gd name="connsiteY5" fmla="*/ 1447801 h 3581400"/>
              <a:gd name="connsiteX6" fmla="*/ 1205055 w 2155016"/>
              <a:gd name="connsiteY6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205055 w 2155016"/>
              <a:gd name="connsiteY5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205055 w 2155016"/>
              <a:gd name="connsiteY5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535255 w 2155016"/>
              <a:gd name="connsiteY5" fmla="*/ 27520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642865 h 3642865"/>
              <a:gd name="connsiteX1" fmla="*/ 2155016 w 2155016"/>
              <a:gd name="connsiteY1" fmla="*/ 3642865 h 3642865"/>
              <a:gd name="connsiteX2" fmla="*/ 0 w 2155016"/>
              <a:gd name="connsiteY2" fmla="*/ 3642865 h 3642865"/>
              <a:gd name="connsiteX3" fmla="*/ 0 w 2155016"/>
              <a:gd name="connsiteY3" fmla="*/ 61465 h 3642865"/>
              <a:gd name="connsiteX4" fmla="*/ 1037422 w 2155016"/>
              <a:gd name="connsiteY4" fmla="*/ 1509266 h 3642865"/>
              <a:gd name="connsiteX5" fmla="*/ 1338405 w 2155016"/>
              <a:gd name="connsiteY5" fmla="*/ 3143755 h 3642865"/>
              <a:gd name="connsiteX0" fmla="*/ 2155016 w 2155016"/>
              <a:gd name="connsiteY0" fmla="*/ 3638432 h 3638432"/>
              <a:gd name="connsiteX1" fmla="*/ 2155016 w 2155016"/>
              <a:gd name="connsiteY1" fmla="*/ 3638432 h 3638432"/>
              <a:gd name="connsiteX2" fmla="*/ 0 w 2155016"/>
              <a:gd name="connsiteY2" fmla="*/ 3638432 h 3638432"/>
              <a:gd name="connsiteX3" fmla="*/ 0 w 2155016"/>
              <a:gd name="connsiteY3" fmla="*/ 57032 h 3638432"/>
              <a:gd name="connsiteX4" fmla="*/ 1037422 w 2155016"/>
              <a:gd name="connsiteY4" fmla="*/ 1504833 h 3638432"/>
              <a:gd name="connsiteX5" fmla="*/ 1338405 w 2155016"/>
              <a:gd name="connsiteY5" fmla="*/ 3139322 h 3638432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5016" h="3581400">
                <a:moveTo>
                  <a:pt x="2155016" y="3581400"/>
                </a:moveTo>
                <a:lnTo>
                  <a:pt x="2155016" y="3581400"/>
                </a:lnTo>
                <a:lnTo>
                  <a:pt x="0" y="3581400"/>
                </a:lnTo>
                <a:lnTo>
                  <a:pt x="0" y="0"/>
                </a:lnTo>
                <a:cubicBezTo>
                  <a:pt x="515804" y="1035050"/>
                  <a:pt x="861946" y="948185"/>
                  <a:pt x="992972" y="1466851"/>
                </a:cubicBezTo>
                <a:cubicBezTo>
                  <a:pt x="1132537" y="2019320"/>
                  <a:pt x="767540" y="2725209"/>
                  <a:pt x="1338405" y="3082290"/>
                </a:cubicBezTo>
              </a:path>
            </a:pathLst>
          </a:custGeom>
          <a:gradFill flip="none" rotWithShape="1">
            <a:gsLst>
              <a:gs pos="54000">
                <a:srgbClr val="FFFFFF">
                  <a:alpha val="48000"/>
                </a:srgbClr>
              </a:gs>
              <a:gs pos="50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D8BDC-78D6-4C76-8050-AB8B55074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8F287480-B4FC-45A6-9918-D35D942FB14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880" y="6176963"/>
            <a:ext cx="1900948" cy="5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3.emf"/><Relationship Id="rId3" Type="http://schemas.openxmlformats.org/officeDocument/2006/relationships/image" Target="../media/image19.png"/><Relationship Id="rId21" Type="http://schemas.openxmlformats.org/officeDocument/2006/relationships/image" Target="../media/image22.png"/><Relationship Id="rId1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2.emf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53.xml"/><Relationship Id="rId15" Type="http://schemas.openxmlformats.org/officeDocument/2006/relationships/customXml" Target="../ink/ink2.xml"/><Relationship Id="rId19" Type="http://schemas.openxmlformats.org/officeDocument/2006/relationships/image" Target="../media/image20.png"/><Relationship Id="rId4" Type="http://schemas.openxmlformats.org/officeDocument/2006/relationships/customXml" Target="../ink/ink1.xml"/><Relationship Id="rId14" Type="http://schemas.openxmlformats.org/officeDocument/2006/relationships/image" Target="../media/image5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4BCE-971A-4F4A-8A71-EA014174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goal: </a:t>
            </a:r>
            <a:r>
              <a:rPr lang="en-US" b="1" dirty="0">
                <a:latin typeface="+mn-lt"/>
              </a:rPr>
              <a:t>Maximize the NPV of your well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D4C3E6-09C2-4517-938A-1514F99929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clrChange>
              <a:clrFrom>
                <a:srgbClr val="969696"/>
              </a:clrFrom>
              <a:clrTo>
                <a:srgbClr val="96969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7974"/>
            <a:ext cx="5181600" cy="3646639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FEBE9B-1585-C84B-9D11-C08772852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8678" y="162567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Scoring. </a:t>
            </a:r>
            <a:r>
              <a:rPr lang="en-US" sz="2400" dirty="0"/>
              <a:t>You get:</a:t>
            </a:r>
          </a:p>
          <a:p>
            <a:pPr marL="0" indent="0">
              <a:buNone/>
            </a:pPr>
            <a:r>
              <a:rPr lang="en-GB" sz="2400" b="1" i="1" dirty="0"/>
              <a:t>h</a:t>
            </a:r>
            <a:r>
              <a:rPr lang="en-GB" sz="2400" dirty="0"/>
              <a:t> points for every meter in sand layer (</a:t>
            </a:r>
            <a:r>
              <a:rPr lang="en-US" sz="2400" dirty="0"/>
              <a:t>along X-axis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i="1" dirty="0"/>
              <a:t>2*h </a:t>
            </a:r>
            <a:r>
              <a:rPr lang="en-GB" sz="2400" dirty="0"/>
              <a:t>points when you stay in sweet spot  near the roof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i="1" dirty="0"/>
              <a:t>–c  </a:t>
            </a:r>
            <a:r>
              <a:rPr lang="en-GB" sz="2400" dirty="0"/>
              <a:t>points cost of drilling is </a:t>
            </a:r>
            <a:br>
              <a:rPr lang="en-GB" sz="2400" dirty="0"/>
            </a:br>
            <a:r>
              <a:rPr lang="en-GB" sz="2400" dirty="0"/>
              <a:t>subtracted for every meter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DD51138-1D8C-4195-B731-597FE7B577EA}"/>
                  </a:ext>
                </a:extLst>
              </p14:cNvPr>
              <p14:cNvContentPartPr/>
              <p14:nvPr/>
            </p14:nvContentPartPr>
            <p14:xfrm>
              <a:off x="5024340" y="3560460"/>
              <a:ext cx="800280" cy="71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DD51138-1D8C-4195-B731-597FE7B577E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15340" y="3551460"/>
                <a:ext cx="8179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D5AF108-95A2-40A1-A0A6-C069631AE4EC}"/>
                  </a:ext>
                </a:extLst>
              </p14:cNvPr>
              <p14:cNvContentPartPr/>
              <p14:nvPr/>
            </p14:nvContentPartPr>
            <p14:xfrm>
              <a:off x="3783060" y="3555060"/>
              <a:ext cx="965880" cy="81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D5AF108-95A2-40A1-A0A6-C069631AE4E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74060" y="3546060"/>
                <a:ext cx="9835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6889927-3C47-45B2-A93E-091E7E047ACB}"/>
                  </a:ext>
                </a:extLst>
              </p14:cNvPr>
              <p14:cNvContentPartPr/>
              <p14:nvPr/>
            </p14:nvContentPartPr>
            <p14:xfrm>
              <a:off x="3128580" y="3543900"/>
              <a:ext cx="417960" cy="52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6889927-3C47-45B2-A93E-091E7E047AC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19572" y="3534900"/>
                <a:ext cx="435615" cy="6984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Content Placeholder 8">
            <a:extLst>
              <a:ext uri="{FF2B5EF4-FFF2-40B4-BE49-F238E27FC236}">
                <a16:creationId xmlns:a16="http://schemas.microsoft.com/office/drawing/2014/main" id="{E019CC03-1263-4555-AF6D-B838D696BD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330374"/>
            <a:ext cx="5181600" cy="3646639"/>
          </a:xfr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BC7DC6-8D1A-6F49-A53E-E9F0CB50A489}"/>
              </a:ext>
            </a:extLst>
          </p:cNvPr>
          <p:cNvSpPr/>
          <p:nvPr/>
        </p:nvSpPr>
        <p:spPr>
          <a:xfrm>
            <a:off x="3645384" y="363196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 dirty="0"/>
              <a:t>h</a:t>
            </a:r>
            <a:endParaRPr lang="en-US" sz="2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0383A7-BC01-144D-8660-1AA94DC918EA}"/>
              </a:ext>
            </a:extLst>
          </p:cNvPr>
          <p:cNvCxnSpPr>
            <a:cxnSpLocks/>
          </p:cNvCxnSpPr>
          <p:nvPr/>
        </p:nvCxnSpPr>
        <p:spPr>
          <a:xfrm flipH="1">
            <a:off x="3608739" y="3465513"/>
            <a:ext cx="2645" cy="715598"/>
          </a:xfrm>
          <a:prstGeom prst="straightConnector1">
            <a:avLst/>
          </a:prstGeom>
          <a:ln w="38100">
            <a:solidFill>
              <a:srgbClr val="FFA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3EE98F-F637-5340-8595-AE9444D40688}"/>
              </a:ext>
            </a:extLst>
          </p:cNvPr>
          <p:cNvSpPr txBox="1"/>
          <p:nvPr/>
        </p:nvSpPr>
        <p:spPr>
          <a:xfrm>
            <a:off x="1500149" y="4231781"/>
            <a:ext cx="4521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Choose the layer and when to land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848209-9EE5-4F55-9FA4-33E95B537E67}"/>
              </a:ext>
            </a:extLst>
          </p:cNvPr>
          <p:cNvSpPr/>
          <p:nvPr/>
        </p:nvSpPr>
        <p:spPr>
          <a:xfrm>
            <a:off x="5671775" y="5661891"/>
            <a:ext cx="61735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the layer thickness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sweet spot: 0.5 to 1.5 from the roof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0.086</a:t>
            </a:r>
          </a:p>
          <a:p>
            <a:pPr lvl="1"/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2AF456-AB8D-4762-A8EB-38B3FDAD36ED}"/>
              </a:ext>
            </a:extLst>
          </p:cNvPr>
          <p:cNvGrpSpPr>
            <a:grpSpLocks noChangeAspect="1"/>
          </p:cNvGrpSpPr>
          <p:nvPr/>
        </p:nvGrpSpPr>
        <p:grpSpPr>
          <a:xfrm>
            <a:off x="6109339" y="2095895"/>
            <a:ext cx="756000" cy="756000"/>
            <a:chOff x="5849212" y="2795104"/>
            <a:chExt cx="874644" cy="86139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1C84E4-EAC9-4F1D-9A48-F1BE3BD26C0A}"/>
                </a:ext>
              </a:extLst>
            </p:cNvPr>
            <p:cNvSpPr/>
            <p:nvPr/>
          </p:nvSpPr>
          <p:spPr>
            <a:xfrm>
              <a:off x="5849212" y="2795104"/>
              <a:ext cx="874644" cy="8613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F345A3F-6823-45D0-ACFF-1E760AF94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083334" y="3022600"/>
              <a:ext cx="406400" cy="406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3FC672-D3BC-4D9F-ADAF-BE044EFCF4BC}"/>
              </a:ext>
            </a:extLst>
          </p:cNvPr>
          <p:cNvGrpSpPr>
            <a:grpSpLocks noChangeAspect="1"/>
          </p:cNvGrpSpPr>
          <p:nvPr/>
        </p:nvGrpSpPr>
        <p:grpSpPr>
          <a:xfrm>
            <a:off x="6109339" y="3286364"/>
            <a:ext cx="756000" cy="756000"/>
            <a:chOff x="5882163" y="3883992"/>
            <a:chExt cx="874644" cy="8613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134A007-30A3-4CD0-895A-FBDE43CCE264}"/>
                </a:ext>
              </a:extLst>
            </p:cNvPr>
            <p:cNvSpPr/>
            <p:nvPr/>
          </p:nvSpPr>
          <p:spPr>
            <a:xfrm>
              <a:off x="5882163" y="3883992"/>
              <a:ext cx="874644" cy="8613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4A1538A-05AC-4E5D-BE16-16CF51C4D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50407" y="4133213"/>
              <a:ext cx="406400" cy="406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1A0DA24-0661-46CE-9703-683EF4C3E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54802" y="4133213"/>
              <a:ext cx="406400" cy="406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067E44D-2A31-4D3B-B7FC-5DD68BF9169B}"/>
              </a:ext>
            </a:extLst>
          </p:cNvPr>
          <p:cNvGrpSpPr>
            <a:grpSpLocks noChangeAspect="1"/>
          </p:cNvGrpSpPr>
          <p:nvPr/>
        </p:nvGrpSpPr>
        <p:grpSpPr>
          <a:xfrm>
            <a:off x="6109339" y="4476834"/>
            <a:ext cx="756000" cy="756000"/>
            <a:chOff x="5849212" y="1470991"/>
            <a:chExt cx="874644" cy="86139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868410B-1B78-48EB-BC59-FD3342CE59CD}"/>
                </a:ext>
              </a:extLst>
            </p:cNvPr>
            <p:cNvSpPr/>
            <p:nvPr/>
          </p:nvSpPr>
          <p:spPr>
            <a:xfrm>
              <a:off x="5849212" y="1470991"/>
              <a:ext cx="874644" cy="8613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38D021D-D97B-45A6-B2F3-EB4180DA7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83334" y="1698487"/>
              <a:ext cx="4064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651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4BC8-0C5A-CE4E-A21A-B6AD654F7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111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What happens when you drill?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AE15E-396D-BF40-9940-83E719145D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87560"/>
            <a:ext cx="5181600" cy="322746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305C8-C4BC-1445-95D1-BAC666C05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274827"/>
            <a:ext cx="5181600" cy="2902135"/>
          </a:xfrm>
        </p:spPr>
        <p:txBody>
          <a:bodyPr>
            <a:normAutofit/>
          </a:bodyPr>
          <a:lstStyle/>
          <a:p>
            <a:r>
              <a:rPr lang="en-US" dirty="0"/>
              <a:t>Located at the bit</a:t>
            </a:r>
          </a:p>
          <a:p>
            <a:r>
              <a:rPr lang="en-US" dirty="0"/>
              <a:t>Azimuthal sensitivity up to </a:t>
            </a:r>
            <a:r>
              <a:rPr lang="en-US" u="sng" dirty="0"/>
              <a:t>4.8m</a:t>
            </a:r>
          </a:p>
          <a:p>
            <a:r>
              <a:rPr lang="en-US" dirty="0" err="1"/>
              <a:t>CLEVerEM</a:t>
            </a:r>
            <a:r>
              <a:rPr lang="en-US" dirty="0"/>
              <a:t> tool integrates </a:t>
            </a:r>
          </a:p>
          <a:p>
            <a:pPr lvl="1"/>
            <a:r>
              <a:rPr lang="en-US" dirty="0"/>
              <a:t>new data </a:t>
            </a:r>
            <a:endParaRPr lang="ru-RU" dirty="0"/>
          </a:p>
          <a:p>
            <a:pPr lvl="1"/>
            <a:r>
              <a:rPr lang="en-US" dirty="0"/>
              <a:t>into model realizations</a:t>
            </a:r>
            <a:endParaRPr lang="ru-RU" dirty="0"/>
          </a:p>
          <a:p>
            <a:pPr lvl="1"/>
            <a:r>
              <a:rPr lang="en-US" dirty="0"/>
              <a:t>via a systematic </a:t>
            </a:r>
            <a:r>
              <a:rPr lang="en-US" dirty="0" err="1"/>
              <a:t>EnKF</a:t>
            </a:r>
            <a:r>
              <a:rPr lang="en-US" dirty="0"/>
              <a:t> update</a:t>
            </a:r>
          </a:p>
          <a:p>
            <a:pPr lvl="1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3CBE1-99CF-402E-B246-274D4EDEC6A9}"/>
              </a:ext>
            </a:extLst>
          </p:cNvPr>
          <p:cNvSpPr/>
          <p:nvPr/>
        </p:nvSpPr>
        <p:spPr>
          <a:xfrm>
            <a:off x="6096000" y="1094413"/>
            <a:ext cx="4947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dirty="0" err="1">
                <a:latin typeface="+mj-lt"/>
              </a:rPr>
              <a:t>CLEVerEM</a:t>
            </a:r>
            <a:r>
              <a:rPr lang="en-US" sz="2800" dirty="0">
                <a:latin typeface="+mj-lt"/>
              </a:rPr>
              <a:t> tool </a:t>
            </a:r>
            <a:r>
              <a:rPr lang="en-US" sz="2400" dirty="0">
                <a:latin typeface="+mj-lt"/>
              </a:rPr>
              <a:t>reduces uncertainty</a:t>
            </a:r>
            <a:r>
              <a:rPr lang="en-US" sz="2800" dirty="0">
                <a:latin typeface="+mj-lt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5D2B4C-3869-4B8B-8AEC-1C837C0522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06" b="5697"/>
          <a:stretch/>
        </p:blipFill>
        <p:spPr>
          <a:xfrm>
            <a:off x="6172200" y="1667561"/>
            <a:ext cx="2590800" cy="1439998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6F4AA-DAED-4236-B890-47E146C2C17B}"/>
              </a:ext>
            </a:extLst>
          </p:cNvPr>
          <p:cNvCxnSpPr>
            <a:cxnSpLocks/>
          </p:cNvCxnSpPr>
          <p:nvPr/>
        </p:nvCxnSpPr>
        <p:spPr>
          <a:xfrm>
            <a:off x="7319501" y="2277262"/>
            <a:ext cx="0" cy="71048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7DBF44-3897-4F39-B4A9-CD027E1B3375}"/>
              </a:ext>
            </a:extLst>
          </p:cNvPr>
          <p:cNvCxnSpPr>
            <a:cxnSpLocks/>
          </p:cNvCxnSpPr>
          <p:nvPr/>
        </p:nvCxnSpPr>
        <p:spPr>
          <a:xfrm>
            <a:off x="7295449" y="1617633"/>
            <a:ext cx="24052" cy="65962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248C27-AA6F-4EAE-9BB3-B2E045FD747B}"/>
              </a:ext>
            </a:extLst>
          </p:cNvPr>
          <p:cNvSpPr txBox="1"/>
          <p:nvPr/>
        </p:nvSpPr>
        <p:spPr>
          <a:xfrm>
            <a:off x="7307475" y="1783169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4.8m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5172B-2533-4787-9B57-0742F204690F}"/>
              </a:ext>
            </a:extLst>
          </p:cNvPr>
          <p:cNvSpPr txBox="1"/>
          <p:nvPr/>
        </p:nvSpPr>
        <p:spPr>
          <a:xfrm>
            <a:off x="7295449" y="2447839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4.8m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DBEF9A-5652-493F-8B5E-BC2EADD3D94D}"/>
              </a:ext>
            </a:extLst>
          </p:cNvPr>
          <p:cNvSpPr/>
          <p:nvPr/>
        </p:nvSpPr>
        <p:spPr>
          <a:xfrm>
            <a:off x="1653540" y="3055620"/>
            <a:ext cx="1287780" cy="7696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6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BA8CBF-7F55-4614-B6DC-D484838DC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0"/>
            <a:ext cx="48484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185" y="203107"/>
            <a:ext cx="576107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To get the best score </a:t>
            </a:r>
            <a:br>
              <a:rPr lang="en-US" sz="3600" b="1" dirty="0"/>
            </a:br>
            <a:r>
              <a:rPr lang="en-US" sz="3600" b="1" dirty="0"/>
              <a:t>make informed decisions</a:t>
            </a:r>
            <a:endParaRPr lang="en-US" sz="3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CB8E04-D593-4092-B52A-58D55C320D6E}"/>
              </a:ext>
            </a:extLst>
          </p:cNvPr>
          <p:cNvSpPr/>
          <p:nvPr/>
        </p:nvSpPr>
        <p:spPr>
          <a:xfrm>
            <a:off x="7431734" y="1677854"/>
            <a:ext cx="2137976" cy="98337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Change </a:t>
            </a:r>
            <a:br>
              <a:rPr lang="en-US" sz="2000" dirty="0"/>
            </a:br>
            <a:r>
              <a:rPr lang="en-US" sz="2000" dirty="0"/>
              <a:t>your plan ahead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69D3A5-3C55-4520-993C-D50802383566}"/>
              </a:ext>
            </a:extLst>
          </p:cNvPr>
          <p:cNvSpPr/>
          <p:nvPr/>
        </p:nvSpPr>
        <p:spPr>
          <a:xfrm>
            <a:off x="0" y="4550536"/>
            <a:ext cx="5857518" cy="1935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D3411E-C29D-46A7-9D0C-A4333882E192}"/>
              </a:ext>
            </a:extLst>
          </p:cNvPr>
          <p:cNvSpPr/>
          <p:nvPr/>
        </p:nvSpPr>
        <p:spPr>
          <a:xfrm>
            <a:off x="-2318" y="4922676"/>
            <a:ext cx="5857518" cy="1935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10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BA8CBF-7F55-4614-B6DC-D484838DC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0"/>
            <a:ext cx="48484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185" y="203107"/>
            <a:ext cx="576107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To get the best score </a:t>
            </a:r>
            <a:br>
              <a:rPr lang="en-US" sz="3600" b="1" dirty="0"/>
            </a:br>
            <a:r>
              <a:rPr lang="en-US" sz="3600" b="1" dirty="0"/>
              <a:t>make informed decisions</a:t>
            </a:r>
            <a:endParaRPr lang="en-US" sz="3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683581-834A-443C-8031-6A9C2604D422}"/>
              </a:ext>
            </a:extLst>
          </p:cNvPr>
          <p:cNvSpPr/>
          <p:nvPr/>
        </p:nvSpPr>
        <p:spPr>
          <a:xfrm>
            <a:off x="7486602" y="2787894"/>
            <a:ext cx="18315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Evaluate  score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CB8E04-D593-4092-B52A-58D55C320D6E}"/>
              </a:ext>
            </a:extLst>
          </p:cNvPr>
          <p:cNvSpPr/>
          <p:nvPr/>
        </p:nvSpPr>
        <p:spPr>
          <a:xfrm>
            <a:off x="7431734" y="1677854"/>
            <a:ext cx="2137976" cy="98337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Change </a:t>
            </a:r>
            <a:br>
              <a:rPr lang="en-US" sz="2000" dirty="0"/>
            </a:br>
            <a:r>
              <a:rPr lang="en-US" sz="2000" dirty="0"/>
              <a:t>your plan ahead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EE05A4-01A8-4CF3-94C1-B4E9868E0204}"/>
              </a:ext>
            </a:extLst>
          </p:cNvPr>
          <p:cNvSpPr/>
          <p:nvPr/>
        </p:nvSpPr>
        <p:spPr>
          <a:xfrm>
            <a:off x="7431734" y="3233409"/>
            <a:ext cx="2137976" cy="983377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New distribution</a:t>
            </a:r>
          </a:p>
        </p:txBody>
      </p: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44513A91-B950-4F3F-9A74-19387373037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8500722" y="2661231"/>
            <a:ext cx="0" cy="57217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969D3A5-3C55-4520-993C-D50802383566}"/>
              </a:ext>
            </a:extLst>
          </p:cNvPr>
          <p:cNvSpPr/>
          <p:nvPr/>
        </p:nvSpPr>
        <p:spPr>
          <a:xfrm>
            <a:off x="0" y="4550536"/>
            <a:ext cx="5857518" cy="1935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63E72-A967-468E-AD6C-10C688BC3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39" y="4550536"/>
            <a:ext cx="4848477" cy="200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9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BA8CBF-7F55-4614-B6DC-D484838DC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0"/>
            <a:ext cx="48484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185" y="203107"/>
            <a:ext cx="576107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To get the best score </a:t>
            </a:r>
            <a:br>
              <a:rPr lang="en-US" sz="3600" b="1" dirty="0"/>
            </a:br>
            <a:r>
              <a:rPr lang="en-US" sz="3600" b="1" dirty="0"/>
              <a:t>make informed decisions</a:t>
            </a:r>
            <a:endParaRPr lang="en-US" sz="3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CB8E04-D593-4092-B52A-58D55C320D6E}"/>
              </a:ext>
            </a:extLst>
          </p:cNvPr>
          <p:cNvSpPr/>
          <p:nvPr/>
        </p:nvSpPr>
        <p:spPr>
          <a:xfrm>
            <a:off x="7431734" y="1677854"/>
            <a:ext cx="2137976" cy="98337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Change </a:t>
            </a:r>
            <a:br>
              <a:rPr lang="en-US" sz="2000" dirty="0"/>
            </a:br>
            <a:r>
              <a:rPr lang="en-US" sz="2000" dirty="0"/>
              <a:t>your plan ahead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EE05A4-01A8-4CF3-94C1-B4E9868E0204}"/>
              </a:ext>
            </a:extLst>
          </p:cNvPr>
          <p:cNvSpPr/>
          <p:nvPr/>
        </p:nvSpPr>
        <p:spPr>
          <a:xfrm>
            <a:off x="7431734" y="3233409"/>
            <a:ext cx="2137976" cy="983377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New distribution</a:t>
            </a:r>
          </a:p>
        </p:txBody>
      </p: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44513A91-B950-4F3F-9A74-19387373037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8500722" y="2661231"/>
            <a:ext cx="0" cy="57217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969D3A5-3C55-4520-993C-D50802383566}"/>
              </a:ext>
            </a:extLst>
          </p:cNvPr>
          <p:cNvSpPr/>
          <p:nvPr/>
        </p:nvSpPr>
        <p:spPr>
          <a:xfrm>
            <a:off x="0" y="4550536"/>
            <a:ext cx="5857518" cy="1935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63E72-A967-468E-AD6C-10C688BC3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39" y="4550536"/>
            <a:ext cx="4848477" cy="2005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DBBE9-DD84-4445-8446-4FD4DC632100}"/>
              </a:ext>
            </a:extLst>
          </p:cNvPr>
          <p:cNvSpPr txBox="1"/>
          <p:nvPr/>
        </p:nvSpPr>
        <p:spPr>
          <a:xfrm>
            <a:off x="515938" y="455053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BF5EE-3F60-4CB1-BF19-2B9544C71939}"/>
              </a:ext>
            </a:extLst>
          </p:cNvPr>
          <p:cNvSpPr txBox="1"/>
          <p:nvPr/>
        </p:nvSpPr>
        <p:spPr>
          <a:xfrm>
            <a:off x="2444678" y="457942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B3C60-3202-4D1C-882E-E973D47574AC}"/>
              </a:ext>
            </a:extLst>
          </p:cNvPr>
          <p:cNvSpPr txBox="1"/>
          <p:nvPr/>
        </p:nvSpPr>
        <p:spPr>
          <a:xfrm>
            <a:off x="4373418" y="455053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P90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7D31D83-C5D2-4ED6-9973-E773B06A2992}"/>
              </a:ext>
            </a:extLst>
          </p:cNvPr>
          <p:cNvSpPr/>
          <p:nvPr/>
        </p:nvSpPr>
        <p:spPr>
          <a:xfrm>
            <a:off x="2541013" y="4899188"/>
            <a:ext cx="350294" cy="193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8C05FB4-AF68-43C0-8D05-BCD013E3D45B}"/>
              </a:ext>
            </a:extLst>
          </p:cNvPr>
          <p:cNvSpPr/>
          <p:nvPr/>
        </p:nvSpPr>
        <p:spPr>
          <a:xfrm>
            <a:off x="4430039" y="4899187"/>
            <a:ext cx="350294" cy="193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D52E05F-EACF-4470-87CD-DC8B96778D6F}"/>
              </a:ext>
            </a:extLst>
          </p:cNvPr>
          <p:cNvSpPr/>
          <p:nvPr/>
        </p:nvSpPr>
        <p:spPr>
          <a:xfrm>
            <a:off x="609455" y="4897926"/>
            <a:ext cx="350294" cy="193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114D47-96FD-4711-ADB5-CA3F4E52D3F1}"/>
              </a:ext>
            </a:extLst>
          </p:cNvPr>
          <p:cNvSpPr/>
          <p:nvPr/>
        </p:nvSpPr>
        <p:spPr>
          <a:xfrm>
            <a:off x="7486602" y="2787894"/>
            <a:ext cx="18315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Evaluate  score</a:t>
            </a:r>
          </a:p>
        </p:txBody>
      </p:sp>
    </p:spTree>
    <p:extLst>
      <p:ext uri="{BB962C8B-B14F-4D97-AF65-F5344CB8AC3E}">
        <p14:creationId xmlns:p14="http://schemas.microsoft.com/office/powerpoint/2010/main" val="3502176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C465BF-118E-4C74-8045-BDF19B64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9" y="0"/>
            <a:ext cx="4882872" cy="6555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185" y="203107"/>
            <a:ext cx="576107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To get the best score </a:t>
            </a:r>
            <a:br>
              <a:rPr lang="en-US" sz="3600" b="1" dirty="0"/>
            </a:br>
            <a:r>
              <a:rPr lang="en-US" sz="3600" b="1" dirty="0"/>
              <a:t>make informed decisions</a:t>
            </a:r>
            <a:endParaRPr lang="en-US" sz="3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CB8E04-D593-4092-B52A-58D55C320D6E}"/>
              </a:ext>
            </a:extLst>
          </p:cNvPr>
          <p:cNvSpPr/>
          <p:nvPr/>
        </p:nvSpPr>
        <p:spPr>
          <a:xfrm>
            <a:off x="7431734" y="1677854"/>
            <a:ext cx="2137976" cy="98337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Change </a:t>
            </a:r>
            <a:br>
              <a:rPr lang="en-US" sz="2000" dirty="0"/>
            </a:br>
            <a:r>
              <a:rPr lang="en-US" sz="2000" dirty="0"/>
              <a:t>your plan ahead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EE05A4-01A8-4CF3-94C1-B4E9868E0204}"/>
              </a:ext>
            </a:extLst>
          </p:cNvPr>
          <p:cNvSpPr/>
          <p:nvPr/>
        </p:nvSpPr>
        <p:spPr>
          <a:xfrm>
            <a:off x="7431734" y="3233409"/>
            <a:ext cx="2137976" cy="983377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New distribution</a:t>
            </a:r>
          </a:p>
        </p:txBody>
      </p: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44513A91-B950-4F3F-9A74-19387373037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8500722" y="2661231"/>
            <a:ext cx="0" cy="57217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BDBBE9-DD84-4445-8446-4FD4DC632100}"/>
              </a:ext>
            </a:extLst>
          </p:cNvPr>
          <p:cNvSpPr txBox="1"/>
          <p:nvPr/>
        </p:nvSpPr>
        <p:spPr>
          <a:xfrm>
            <a:off x="515938" y="455053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BF5EE-3F60-4CB1-BF19-2B9544C71939}"/>
              </a:ext>
            </a:extLst>
          </p:cNvPr>
          <p:cNvSpPr txBox="1"/>
          <p:nvPr/>
        </p:nvSpPr>
        <p:spPr>
          <a:xfrm>
            <a:off x="2444678" y="457942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B3C60-3202-4D1C-882E-E973D47574AC}"/>
              </a:ext>
            </a:extLst>
          </p:cNvPr>
          <p:cNvSpPr txBox="1"/>
          <p:nvPr/>
        </p:nvSpPr>
        <p:spPr>
          <a:xfrm>
            <a:off x="4373418" y="455053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P90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7D31D83-C5D2-4ED6-9973-E773B06A2992}"/>
              </a:ext>
            </a:extLst>
          </p:cNvPr>
          <p:cNvSpPr/>
          <p:nvPr/>
        </p:nvSpPr>
        <p:spPr>
          <a:xfrm>
            <a:off x="2541013" y="4899188"/>
            <a:ext cx="350294" cy="193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8C05FB4-AF68-43C0-8D05-BCD013E3D45B}"/>
              </a:ext>
            </a:extLst>
          </p:cNvPr>
          <p:cNvSpPr/>
          <p:nvPr/>
        </p:nvSpPr>
        <p:spPr>
          <a:xfrm>
            <a:off x="4430039" y="4899187"/>
            <a:ext cx="350294" cy="193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D52E05F-EACF-4470-87CD-DC8B96778D6F}"/>
              </a:ext>
            </a:extLst>
          </p:cNvPr>
          <p:cNvSpPr/>
          <p:nvPr/>
        </p:nvSpPr>
        <p:spPr>
          <a:xfrm>
            <a:off x="609455" y="4897926"/>
            <a:ext cx="350294" cy="193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8415B0-FDAA-409B-8037-4AEE88EFF541}"/>
              </a:ext>
            </a:extLst>
          </p:cNvPr>
          <p:cNvSpPr/>
          <p:nvPr/>
        </p:nvSpPr>
        <p:spPr>
          <a:xfrm>
            <a:off x="7486602" y="2787894"/>
            <a:ext cx="18315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Evaluate  score</a:t>
            </a:r>
          </a:p>
        </p:txBody>
      </p:sp>
    </p:spTree>
    <p:extLst>
      <p:ext uri="{BB962C8B-B14F-4D97-AF65-F5344CB8AC3E}">
        <p14:creationId xmlns:p14="http://schemas.microsoft.com/office/powerpoint/2010/main" val="2831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FD1F54-AFDB-4ECE-A5A7-89D48172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4" y="0"/>
            <a:ext cx="48397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185" y="203107"/>
            <a:ext cx="576107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To get the best score </a:t>
            </a:r>
            <a:br>
              <a:rPr lang="en-US" sz="3600" b="1" dirty="0"/>
            </a:br>
            <a:r>
              <a:rPr lang="en-US" sz="3600" b="1" dirty="0"/>
              <a:t>make informed decisions</a:t>
            </a:r>
            <a:endParaRPr lang="en-US" sz="3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CB8E04-D593-4092-B52A-58D55C320D6E}"/>
              </a:ext>
            </a:extLst>
          </p:cNvPr>
          <p:cNvSpPr/>
          <p:nvPr/>
        </p:nvSpPr>
        <p:spPr>
          <a:xfrm>
            <a:off x="7431734" y="1677854"/>
            <a:ext cx="2137976" cy="98337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Change </a:t>
            </a:r>
            <a:br>
              <a:rPr lang="en-US" sz="2000" dirty="0"/>
            </a:br>
            <a:r>
              <a:rPr lang="en-US" sz="2000" dirty="0"/>
              <a:t>your plan ahead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EE05A4-01A8-4CF3-94C1-B4E9868E0204}"/>
              </a:ext>
            </a:extLst>
          </p:cNvPr>
          <p:cNvSpPr/>
          <p:nvPr/>
        </p:nvSpPr>
        <p:spPr>
          <a:xfrm>
            <a:off x="7431734" y="3233409"/>
            <a:ext cx="2137976" cy="983377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New distribution</a:t>
            </a:r>
          </a:p>
        </p:txBody>
      </p: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44513A91-B950-4F3F-9A74-19387373037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8500722" y="2661231"/>
            <a:ext cx="0" cy="57217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BDBBE9-DD84-4445-8446-4FD4DC632100}"/>
              </a:ext>
            </a:extLst>
          </p:cNvPr>
          <p:cNvSpPr txBox="1"/>
          <p:nvPr/>
        </p:nvSpPr>
        <p:spPr>
          <a:xfrm>
            <a:off x="515938" y="455053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BF5EE-3F60-4CB1-BF19-2B9544C71939}"/>
              </a:ext>
            </a:extLst>
          </p:cNvPr>
          <p:cNvSpPr txBox="1"/>
          <p:nvPr/>
        </p:nvSpPr>
        <p:spPr>
          <a:xfrm>
            <a:off x="2444678" y="457942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B3C60-3202-4D1C-882E-E973D47574AC}"/>
              </a:ext>
            </a:extLst>
          </p:cNvPr>
          <p:cNvSpPr txBox="1"/>
          <p:nvPr/>
        </p:nvSpPr>
        <p:spPr>
          <a:xfrm>
            <a:off x="4373418" y="455053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P90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7D31D83-C5D2-4ED6-9973-E773B06A2992}"/>
              </a:ext>
            </a:extLst>
          </p:cNvPr>
          <p:cNvSpPr/>
          <p:nvPr/>
        </p:nvSpPr>
        <p:spPr>
          <a:xfrm>
            <a:off x="2541013" y="4899188"/>
            <a:ext cx="350294" cy="193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8C05FB4-AF68-43C0-8D05-BCD013E3D45B}"/>
              </a:ext>
            </a:extLst>
          </p:cNvPr>
          <p:cNvSpPr/>
          <p:nvPr/>
        </p:nvSpPr>
        <p:spPr>
          <a:xfrm>
            <a:off x="4430039" y="4899187"/>
            <a:ext cx="350294" cy="193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D52E05F-EACF-4470-87CD-DC8B96778D6F}"/>
              </a:ext>
            </a:extLst>
          </p:cNvPr>
          <p:cNvSpPr/>
          <p:nvPr/>
        </p:nvSpPr>
        <p:spPr>
          <a:xfrm>
            <a:off x="609455" y="4897926"/>
            <a:ext cx="350294" cy="193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17945E-8D75-4DBF-9AEE-5F4622761C04}"/>
              </a:ext>
            </a:extLst>
          </p:cNvPr>
          <p:cNvSpPr/>
          <p:nvPr/>
        </p:nvSpPr>
        <p:spPr>
          <a:xfrm>
            <a:off x="7486602" y="2787894"/>
            <a:ext cx="18315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Evaluate  score</a:t>
            </a:r>
          </a:p>
        </p:txBody>
      </p:sp>
    </p:spTree>
    <p:extLst>
      <p:ext uri="{BB962C8B-B14F-4D97-AF65-F5344CB8AC3E}">
        <p14:creationId xmlns:p14="http://schemas.microsoft.com/office/powerpoint/2010/main" val="272728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FD1F54-AFDB-4ECE-A5A7-89D48172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4" y="0"/>
            <a:ext cx="48397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185" y="203107"/>
            <a:ext cx="576107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To get the best score </a:t>
            </a:r>
            <a:br>
              <a:rPr lang="en-US" sz="3600" b="1" dirty="0"/>
            </a:br>
            <a:r>
              <a:rPr lang="en-US" sz="3600" b="1" dirty="0"/>
              <a:t>make informed decisions</a:t>
            </a:r>
            <a:endParaRPr lang="en-US" sz="3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CB8E04-D593-4092-B52A-58D55C320D6E}"/>
              </a:ext>
            </a:extLst>
          </p:cNvPr>
          <p:cNvSpPr/>
          <p:nvPr/>
        </p:nvSpPr>
        <p:spPr>
          <a:xfrm>
            <a:off x="7431734" y="1677854"/>
            <a:ext cx="2137976" cy="98337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Change </a:t>
            </a:r>
            <a:br>
              <a:rPr lang="en-US" sz="2000" dirty="0"/>
            </a:br>
            <a:r>
              <a:rPr lang="en-US" sz="2000" dirty="0"/>
              <a:t>your plan ahead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EE05A4-01A8-4CF3-94C1-B4E9868E0204}"/>
              </a:ext>
            </a:extLst>
          </p:cNvPr>
          <p:cNvSpPr/>
          <p:nvPr/>
        </p:nvSpPr>
        <p:spPr>
          <a:xfrm>
            <a:off x="7431734" y="3233409"/>
            <a:ext cx="2137976" cy="983377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New distribution</a:t>
            </a:r>
          </a:p>
        </p:txBody>
      </p: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44513A91-B950-4F3F-9A74-19387373037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8500722" y="2661231"/>
            <a:ext cx="0" cy="57217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BDBBE9-DD84-4445-8446-4FD4DC632100}"/>
              </a:ext>
            </a:extLst>
          </p:cNvPr>
          <p:cNvSpPr txBox="1"/>
          <p:nvPr/>
        </p:nvSpPr>
        <p:spPr>
          <a:xfrm>
            <a:off x="515938" y="455053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BF5EE-3F60-4CB1-BF19-2B9544C71939}"/>
              </a:ext>
            </a:extLst>
          </p:cNvPr>
          <p:cNvSpPr txBox="1"/>
          <p:nvPr/>
        </p:nvSpPr>
        <p:spPr>
          <a:xfrm>
            <a:off x="2444678" y="457942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B3C60-3202-4D1C-882E-E973D47574AC}"/>
              </a:ext>
            </a:extLst>
          </p:cNvPr>
          <p:cNvSpPr txBox="1"/>
          <p:nvPr/>
        </p:nvSpPr>
        <p:spPr>
          <a:xfrm>
            <a:off x="4373418" y="455053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P90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7D31D83-C5D2-4ED6-9973-E773B06A2992}"/>
              </a:ext>
            </a:extLst>
          </p:cNvPr>
          <p:cNvSpPr/>
          <p:nvPr/>
        </p:nvSpPr>
        <p:spPr>
          <a:xfrm>
            <a:off x="2541013" y="4899188"/>
            <a:ext cx="350294" cy="193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8C05FB4-AF68-43C0-8D05-BCD013E3D45B}"/>
              </a:ext>
            </a:extLst>
          </p:cNvPr>
          <p:cNvSpPr/>
          <p:nvPr/>
        </p:nvSpPr>
        <p:spPr>
          <a:xfrm>
            <a:off x="4430039" y="4899187"/>
            <a:ext cx="350294" cy="193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D52E05F-EACF-4470-87CD-DC8B96778D6F}"/>
              </a:ext>
            </a:extLst>
          </p:cNvPr>
          <p:cNvSpPr/>
          <p:nvPr/>
        </p:nvSpPr>
        <p:spPr>
          <a:xfrm>
            <a:off x="609455" y="4897926"/>
            <a:ext cx="350294" cy="193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DDCE78-38B7-4EDF-9860-7531EE613DCE}"/>
              </a:ext>
            </a:extLst>
          </p:cNvPr>
          <p:cNvSpPr/>
          <p:nvPr/>
        </p:nvSpPr>
        <p:spPr>
          <a:xfrm>
            <a:off x="9651733" y="1827041"/>
            <a:ext cx="854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re-plan</a:t>
            </a:r>
          </a:p>
        </p:txBody>
      </p:sp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D30861AE-C1BC-4503-8F82-FDDF0F837F6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500722" y="4216786"/>
            <a:ext cx="0" cy="1896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0DC4F03F-123D-4824-9994-A2B30689C8CB}"/>
              </a:ext>
            </a:extLst>
          </p:cNvPr>
          <p:cNvSpPr/>
          <p:nvPr/>
        </p:nvSpPr>
        <p:spPr>
          <a:xfrm>
            <a:off x="7584936" y="4406438"/>
            <a:ext cx="1831572" cy="981515"/>
          </a:xfrm>
          <a:prstGeom prst="flowChartDecision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Can do better?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58B407-9F71-4CF5-98C0-08D02870C7FC}"/>
              </a:ext>
            </a:extLst>
          </p:cNvPr>
          <p:cNvSpPr/>
          <p:nvPr/>
        </p:nvSpPr>
        <p:spPr>
          <a:xfrm>
            <a:off x="9334485" y="4550536"/>
            <a:ext cx="485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cxnSp>
        <p:nvCxnSpPr>
          <p:cNvPr id="21" name="Straight Arrow Connector 13">
            <a:extLst>
              <a:ext uri="{FF2B5EF4-FFF2-40B4-BE49-F238E27FC236}">
                <a16:creationId xmlns:a16="http://schemas.microsoft.com/office/drawing/2014/main" id="{75E2D276-6C2B-4411-A85A-93963C2A249B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9416508" y="2169543"/>
            <a:ext cx="153202" cy="2727653"/>
          </a:xfrm>
          <a:prstGeom prst="bentConnector3">
            <a:avLst>
              <a:gd name="adj1" fmla="val 651748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3">
            <a:extLst>
              <a:ext uri="{FF2B5EF4-FFF2-40B4-BE49-F238E27FC236}">
                <a16:creationId xmlns:a16="http://schemas.microsoft.com/office/drawing/2014/main" id="{21D62F01-0774-45CA-98E6-354ACDA97C7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8500722" y="5387953"/>
            <a:ext cx="0" cy="3137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AD71E5C-484D-4627-840A-5F98836E5726}"/>
              </a:ext>
            </a:extLst>
          </p:cNvPr>
          <p:cNvSpPr/>
          <p:nvPr/>
        </p:nvSpPr>
        <p:spPr>
          <a:xfrm>
            <a:off x="8503041" y="5332325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3A540C6-F54D-4359-A131-7FE27065AFCD}"/>
              </a:ext>
            </a:extLst>
          </p:cNvPr>
          <p:cNvSpPr/>
          <p:nvPr/>
        </p:nvSpPr>
        <p:spPr>
          <a:xfrm>
            <a:off x="7419100" y="5717258"/>
            <a:ext cx="2137976" cy="62553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Drill / Stop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AD069C-23EE-4F9F-B9B0-9231F998872E}"/>
              </a:ext>
            </a:extLst>
          </p:cNvPr>
          <p:cNvSpPr/>
          <p:nvPr/>
        </p:nvSpPr>
        <p:spPr>
          <a:xfrm>
            <a:off x="7486602" y="2787894"/>
            <a:ext cx="18315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Evaluate  score</a:t>
            </a:r>
          </a:p>
        </p:txBody>
      </p:sp>
    </p:spTree>
    <p:extLst>
      <p:ext uri="{BB962C8B-B14F-4D97-AF65-F5344CB8AC3E}">
        <p14:creationId xmlns:p14="http://schemas.microsoft.com/office/powerpoint/2010/main" val="146052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6496E1-8651-C94D-A0FB-A0A2132D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Uncertainty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F92AA6-110F-2B4A-B03D-66B2CACDBD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3318" y="1690688"/>
            <a:ext cx="5181600" cy="320317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EB59A3-EE0A-554D-9E04-859DAFB9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035823"/>
            <a:ext cx="5648325" cy="4486275"/>
          </a:xfrm>
        </p:spPr>
        <p:txBody>
          <a:bodyPr/>
          <a:lstStyle/>
          <a:p>
            <a:r>
              <a:rPr lang="en-GB" dirty="0"/>
              <a:t>We represent uncertainty as an ensemble of realizations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EAA5B3B-71E5-CC44-AB88-C5C19929257B}"/>
              </a:ext>
            </a:extLst>
          </p:cNvPr>
          <p:cNvGrpSpPr/>
          <p:nvPr/>
        </p:nvGrpSpPr>
        <p:grpSpPr>
          <a:xfrm>
            <a:off x="6096000" y="3056089"/>
            <a:ext cx="5554894" cy="2985116"/>
            <a:chOff x="158577" y="0"/>
            <a:chExt cx="11648892" cy="6238711"/>
          </a:xfrm>
          <a:effectLst/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535960-0404-7448-BA43-781099AF4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77" y="0"/>
              <a:ext cx="5563376" cy="39153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77A79D1-4861-3047-9CDC-7DEBBE324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936" y="331913"/>
              <a:ext cx="5563376" cy="39153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905280-FF8D-FA4A-8DDA-AC454B2FF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295" y="663826"/>
              <a:ext cx="5563376" cy="39153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549AEA8-2067-624E-8430-AABD3E20C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6654" y="995739"/>
              <a:ext cx="5563376" cy="39153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AC6878-2066-2A40-9871-FD03BC8C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013" y="1327652"/>
              <a:ext cx="5563376" cy="39153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441DD1-A63B-AB46-BED4-278E959CE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372" y="1659565"/>
              <a:ext cx="5563376" cy="39153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942C6CB-CF4E-1A43-9D61-D242BD3F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731" y="1991478"/>
              <a:ext cx="5563376" cy="39153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0BA8EDD-1698-754F-A601-C5256862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093" y="2323390"/>
              <a:ext cx="5563376" cy="39153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646A51EB-5A54-6943-9FFD-41646E98E3B4}"/>
              </a:ext>
            </a:extLst>
          </p:cNvPr>
          <p:cNvSpPr/>
          <p:nvPr/>
        </p:nvSpPr>
        <p:spPr>
          <a:xfrm rot="12437432">
            <a:off x="5038287" y="5017000"/>
            <a:ext cx="2944552" cy="777892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D3222-B64A-FB42-A0C4-7F01B9D3F583}"/>
              </a:ext>
            </a:extLst>
          </p:cNvPr>
          <p:cNvSpPr txBox="1"/>
          <p:nvPr/>
        </p:nvSpPr>
        <p:spPr>
          <a:xfrm>
            <a:off x="1868160" y="5201226"/>
            <a:ext cx="3011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Overprint of all 120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A4F0D7-981C-4044-8FB7-E478A15BD9D1}"/>
              </a:ext>
            </a:extLst>
          </p:cNvPr>
          <p:cNvSpPr/>
          <p:nvPr/>
        </p:nvSpPr>
        <p:spPr>
          <a:xfrm>
            <a:off x="5964918" y="1866043"/>
            <a:ext cx="59102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Realizations have 2 sand layers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Possible pinch-ins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 contrast</a:t>
            </a: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faults</a:t>
            </a:r>
          </a:p>
        </p:txBody>
      </p:sp>
    </p:spTree>
    <p:extLst>
      <p:ext uri="{BB962C8B-B14F-4D97-AF65-F5344CB8AC3E}">
        <p14:creationId xmlns:p14="http://schemas.microsoft.com/office/powerpoint/2010/main" val="207185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9" grpId="0" animBg="1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consists of turns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E6D53D-3020-4390-8B6D-4A977E552E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76186"/>
            <a:ext cx="5181600" cy="385021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34E51-C77D-44E5-BFA2-6F7C150D56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Each turn: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3200" dirty="0"/>
              <a:t>You can</a:t>
            </a:r>
          </a:p>
          <a:p>
            <a:r>
              <a:rPr lang="en-US" sz="3200" b="1" dirty="0"/>
              <a:t>Plan ahead </a:t>
            </a:r>
            <a:r>
              <a:rPr lang="en-US" sz="3200" dirty="0"/>
              <a:t>and re-plan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3200" dirty="0"/>
              <a:t>You must</a:t>
            </a:r>
          </a:p>
          <a:p>
            <a:r>
              <a:rPr lang="en-US" sz="3200" b="1" dirty="0"/>
              <a:t>Make decision</a:t>
            </a:r>
            <a:endParaRPr lang="en-US" sz="3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A99156-077D-4FA8-A30D-7E6FD9E0EB90}"/>
              </a:ext>
            </a:extLst>
          </p:cNvPr>
          <p:cNvGrpSpPr/>
          <p:nvPr/>
        </p:nvGrpSpPr>
        <p:grpSpPr>
          <a:xfrm>
            <a:off x="10479156" y="3060209"/>
            <a:ext cx="874644" cy="861392"/>
            <a:chOff x="1404730" y="1470991"/>
            <a:chExt cx="874644" cy="8613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B75D4CC-B922-4985-A72B-13CE41C123F5}"/>
                </a:ext>
              </a:extLst>
            </p:cNvPr>
            <p:cNvSpPr/>
            <p:nvPr/>
          </p:nvSpPr>
          <p:spPr>
            <a:xfrm>
              <a:off x="1404730" y="1470991"/>
              <a:ext cx="874644" cy="8613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64226A-78F3-4253-965B-EECBB5455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8852" y="1698487"/>
              <a:ext cx="406400" cy="406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525917-D46A-4FFE-A2F5-C094D98A72C7}"/>
              </a:ext>
            </a:extLst>
          </p:cNvPr>
          <p:cNvGrpSpPr/>
          <p:nvPr/>
        </p:nvGrpSpPr>
        <p:grpSpPr>
          <a:xfrm>
            <a:off x="10479156" y="4402250"/>
            <a:ext cx="874644" cy="861392"/>
            <a:chOff x="1404730" y="2795104"/>
            <a:chExt cx="874644" cy="86139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F36A90-A524-40DB-B001-4B0DD213B3B0}"/>
                </a:ext>
              </a:extLst>
            </p:cNvPr>
            <p:cNvSpPr/>
            <p:nvPr/>
          </p:nvSpPr>
          <p:spPr>
            <a:xfrm>
              <a:off x="1404730" y="2795104"/>
              <a:ext cx="874644" cy="8613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494403-7164-4C8D-839F-8715A7F2A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8852" y="3022600"/>
              <a:ext cx="4064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513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5ED046-5A24-4934-A571-59A719734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1371600"/>
            <a:ext cx="5337079" cy="487621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F58FB-8607-4AD6-9C7C-E1BC3E179B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99132" y="1371600"/>
            <a:ext cx="5353885" cy="4805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7D7214-FF6C-4078-9170-A73A20A7C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2325" cy="1325563"/>
          </a:xfrm>
        </p:spPr>
        <p:txBody>
          <a:bodyPr/>
          <a:lstStyle/>
          <a:p>
            <a:pPr algn="r"/>
            <a:r>
              <a:rPr lang="en-US" dirty="0"/>
              <a:t>How to </a:t>
            </a:r>
            <a:r>
              <a:rPr lang="en-US" b="1" dirty="0"/>
              <a:t>plan ahead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EAFE7-E60B-4393-92E3-2346EE8468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</a:t>
            </a:r>
            <a:r>
              <a:rPr lang="en-US" dirty="0">
                <a:sym typeface="Wingdings" panose="05000000000000000000" pitchFamily="2" charset="2"/>
              </a:rPr>
              <a:t> Move the selection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3200" dirty="0">
                <a:latin typeface="+mj-lt"/>
              </a:rPr>
              <a:t>For selected point</a:t>
            </a:r>
          </a:p>
          <a:p>
            <a:r>
              <a:rPr lang="en-US" sz="2800" dirty="0"/>
              <a:t>Change dip with Slider</a:t>
            </a:r>
          </a:p>
          <a:p>
            <a:r>
              <a:rPr lang="en-US" sz="2800" dirty="0"/>
              <a:t>Plan s</a:t>
            </a:r>
            <a:r>
              <a:rPr lang="en-US" dirty="0"/>
              <a:t>top if needed with Button</a:t>
            </a:r>
          </a:p>
          <a:p>
            <a:pPr lvl="1"/>
            <a:r>
              <a:rPr lang="en-US" dirty="0"/>
              <a:t>cut the rest of the well</a:t>
            </a:r>
          </a:p>
          <a:p>
            <a:endParaRPr lang="en-US" dirty="0"/>
          </a:p>
          <a:p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D9428-D7B3-43DC-A55F-479FD3697352}"/>
              </a:ext>
            </a:extLst>
          </p:cNvPr>
          <p:cNvSpPr/>
          <p:nvPr/>
        </p:nvSpPr>
        <p:spPr>
          <a:xfrm>
            <a:off x="755129" y="5301734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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E92B3F-D3EA-40E1-958A-25850E811143}"/>
              </a:ext>
            </a:extLst>
          </p:cNvPr>
          <p:cNvSpPr/>
          <p:nvPr/>
        </p:nvSpPr>
        <p:spPr>
          <a:xfrm>
            <a:off x="5284599" y="5301734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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B378B-0BA3-4988-B567-F9141433EE1A}"/>
              </a:ext>
            </a:extLst>
          </p:cNvPr>
          <p:cNvSpPr txBox="1"/>
          <p:nvPr/>
        </p:nvSpPr>
        <p:spPr>
          <a:xfrm>
            <a:off x="5197068" y="5992297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C23D3-0CCF-4DCB-9143-D9452FFAE9B4}"/>
              </a:ext>
            </a:extLst>
          </p:cNvPr>
          <p:cNvSpPr txBox="1"/>
          <p:nvPr/>
        </p:nvSpPr>
        <p:spPr>
          <a:xfrm>
            <a:off x="502781" y="5988679"/>
            <a:ext cx="62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</a:t>
            </a:r>
          </a:p>
        </p:txBody>
      </p:sp>
      <p:pic>
        <p:nvPicPr>
          <p:cNvPr id="1026" name="Picture 2" descr="Image result for stop sign">
            <a:extLst>
              <a:ext uri="{FF2B5EF4-FFF2-40B4-BE49-F238E27FC236}">
                <a16:creationId xmlns:a16="http://schemas.microsoft.com/office/drawing/2014/main" id="{3C660B01-E67A-41FE-ADDA-DBEA1E50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688" y="5356853"/>
            <a:ext cx="259094" cy="25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D03321-95FE-42FB-AC13-D948A63D4E80}"/>
              </a:ext>
            </a:extLst>
          </p:cNvPr>
          <p:cNvSpPr txBox="1"/>
          <p:nvPr/>
        </p:nvSpPr>
        <p:spPr>
          <a:xfrm>
            <a:off x="2821651" y="598867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+/- 2°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A46FCD-C9A5-4B01-84BB-415BC0622060}"/>
              </a:ext>
            </a:extLst>
          </p:cNvPr>
          <p:cNvSpPr txBox="1"/>
          <p:nvPr/>
        </p:nvSpPr>
        <p:spPr>
          <a:xfrm>
            <a:off x="3176074" y="1893210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90° is the limit</a:t>
            </a:r>
          </a:p>
        </p:txBody>
      </p:sp>
    </p:spTree>
    <p:extLst>
      <p:ext uri="{BB962C8B-B14F-4D97-AF65-F5344CB8AC3E}">
        <p14:creationId xmlns:p14="http://schemas.microsoft.com/office/powerpoint/2010/main" val="24092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/>
      <p:bldP spid="8" grpId="0" uiExpand="1"/>
      <p:bldP spid="10" grpId="0" uiExpand="1"/>
      <p:bldP spid="11" grpId="0" uiExpand="1"/>
      <p:bldP spid="14" grpId="0" uiExpand="1"/>
      <p:bldP spid="17" grpId="0" uiExpan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D1EF1-B904-4F55-A800-398EFCE25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929736"/>
            <a:ext cx="5462487" cy="52655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18531D-2FD2-4224-9A98-35F74498EA17}"/>
              </a:ext>
            </a:extLst>
          </p:cNvPr>
          <p:cNvSpPr/>
          <p:nvPr/>
        </p:nvSpPr>
        <p:spPr>
          <a:xfrm>
            <a:off x="4130335" y="5330303"/>
            <a:ext cx="2151798" cy="356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4ADBF0-585A-461F-8E3E-05D99483A609}"/>
              </a:ext>
            </a:extLst>
          </p:cNvPr>
          <p:cNvSpPr/>
          <p:nvPr/>
        </p:nvSpPr>
        <p:spPr>
          <a:xfrm>
            <a:off x="188392" y="5330304"/>
            <a:ext cx="2151798" cy="448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2941" cy="132556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For each turn </a:t>
            </a:r>
            <a:r>
              <a:rPr lang="en-US" b="1" dirty="0"/>
              <a:t>Make decision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34E51-C77D-44E5-BFA2-6F7C150D5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2815" y="1747622"/>
            <a:ext cx="564832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/>
              <a:t>How?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dk1"/>
                </a:solidFill>
                <a:latin typeface="+mj-lt"/>
              </a:rPr>
              <a:t>For </a:t>
            </a:r>
            <a:r>
              <a:rPr lang="en-US" sz="3200" u="sng" dirty="0">
                <a:solidFill>
                  <a:schemeClr val="dk1"/>
                </a:solidFill>
                <a:latin typeface="+mj-lt"/>
              </a:rPr>
              <a:t>next</a:t>
            </a:r>
            <a:r>
              <a:rPr lang="en-US" sz="3200" dirty="0">
                <a:solidFill>
                  <a:schemeClr val="dk1"/>
                </a:solidFill>
                <a:latin typeface="+mj-lt"/>
              </a:rPr>
              <a:t> point</a:t>
            </a:r>
          </a:p>
          <a:p>
            <a:pPr marL="457200" lvl="1" indent="0">
              <a:buNone/>
            </a:pPr>
            <a:r>
              <a:rPr lang="en-US" sz="2800" b="1" dirty="0"/>
              <a:t>	Steer</a:t>
            </a:r>
            <a:r>
              <a:rPr lang="en-US" sz="2800" dirty="0"/>
              <a:t> with the slider</a:t>
            </a:r>
          </a:p>
          <a:p>
            <a:pPr marL="457200" lvl="1" indent="0">
              <a:buNone/>
            </a:pPr>
            <a:r>
              <a:rPr lang="en-US" sz="2800" dirty="0"/>
              <a:t>	or</a:t>
            </a:r>
          </a:p>
          <a:p>
            <a:pPr marL="457200" lvl="1" indent="0">
              <a:buNone/>
            </a:pPr>
            <a:r>
              <a:rPr lang="en-US" sz="2800" b="1" dirty="0"/>
              <a:t>	Stop</a:t>
            </a:r>
            <a:r>
              <a:rPr lang="en-US" sz="2800" dirty="0"/>
              <a:t> with the button</a:t>
            </a:r>
          </a:p>
          <a:p>
            <a:pPr marL="457200" lvl="1" indent="0">
              <a:buNone/>
            </a:pPr>
            <a:r>
              <a:rPr lang="en-US" sz="2800" dirty="0"/>
              <a:t>	then</a:t>
            </a:r>
          </a:p>
          <a:p>
            <a:pPr marL="457200" lvl="1" indent="0">
              <a:buNone/>
            </a:pPr>
            <a:r>
              <a:rPr lang="en-US" sz="2800" b="1" dirty="0"/>
              <a:t>	Finalize</a:t>
            </a:r>
            <a:r>
              <a:rPr lang="en-US" sz="2800" dirty="0"/>
              <a:t> the decision</a:t>
            </a:r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A54248-3C1A-4689-B1A1-B2C6548A4750}"/>
              </a:ext>
            </a:extLst>
          </p:cNvPr>
          <p:cNvSpPr/>
          <p:nvPr/>
        </p:nvSpPr>
        <p:spPr>
          <a:xfrm>
            <a:off x="557285" y="5827412"/>
            <a:ext cx="461692" cy="448469"/>
          </a:xfrm>
          <a:prstGeom prst="ellipse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005E70-8F43-4B39-83CA-499A604F649E}"/>
              </a:ext>
            </a:extLst>
          </p:cNvPr>
          <p:cNvSpPr/>
          <p:nvPr/>
        </p:nvSpPr>
        <p:spPr>
          <a:xfrm>
            <a:off x="1878498" y="5330303"/>
            <a:ext cx="461692" cy="448469"/>
          </a:xfrm>
          <a:prstGeom prst="ellipse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B3D3EE-1FEA-4593-9D55-9C57001CE07A}"/>
              </a:ext>
            </a:extLst>
          </p:cNvPr>
          <p:cNvSpPr/>
          <p:nvPr/>
        </p:nvSpPr>
        <p:spPr>
          <a:xfrm>
            <a:off x="1388825" y="888861"/>
            <a:ext cx="461692" cy="448469"/>
          </a:xfrm>
          <a:prstGeom prst="ellipse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182A25A-5A97-40C2-BA88-162E1044DE4F}"/>
              </a:ext>
            </a:extLst>
          </p:cNvPr>
          <p:cNvSpPr/>
          <p:nvPr/>
        </p:nvSpPr>
        <p:spPr>
          <a:xfrm>
            <a:off x="6574149" y="3757603"/>
            <a:ext cx="461692" cy="448469"/>
          </a:xfrm>
          <a:prstGeom prst="ellipse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9290DE9-B4E6-4D8B-BEDF-6CA82D6BB3A9}"/>
              </a:ext>
            </a:extLst>
          </p:cNvPr>
          <p:cNvSpPr/>
          <p:nvPr/>
        </p:nvSpPr>
        <p:spPr>
          <a:xfrm>
            <a:off x="6574149" y="4577182"/>
            <a:ext cx="461692" cy="448469"/>
          </a:xfrm>
          <a:prstGeom prst="ellipse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12C81C-5DCB-40A0-9249-5A1ED7178098}"/>
              </a:ext>
            </a:extLst>
          </p:cNvPr>
          <p:cNvSpPr/>
          <p:nvPr/>
        </p:nvSpPr>
        <p:spPr>
          <a:xfrm>
            <a:off x="6574149" y="5393316"/>
            <a:ext cx="461692" cy="448469"/>
          </a:xfrm>
          <a:prstGeom prst="ellipse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D4DBCF-DD65-470D-B2EC-117F04922884}"/>
              </a:ext>
            </a:extLst>
          </p:cNvPr>
          <p:cNvSpPr/>
          <p:nvPr/>
        </p:nvSpPr>
        <p:spPr>
          <a:xfrm>
            <a:off x="6332202" y="1924965"/>
            <a:ext cx="5468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C559C23-7A46-4992-B8D0-78228F145AD3}"/>
              </a:ext>
            </a:extLst>
          </p:cNvPr>
          <p:cNvSpPr/>
          <p:nvPr/>
        </p:nvSpPr>
        <p:spPr>
          <a:xfrm>
            <a:off x="6239669" y="1694887"/>
            <a:ext cx="2137976" cy="98337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direction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 to </a:t>
            </a:r>
            <a:r>
              <a:rPr lang="en-US" sz="2800" b="1" dirty="0"/>
              <a:t>drill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98EB09-1438-41A8-A88F-7394F02B6C8E}"/>
              </a:ext>
            </a:extLst>
          </p:cNvPr>
          <p:cNvSpPr/>
          <p:nvPr/>
        </p:nvSpPr>
        <p:spPr>
          <a:xfrm>
            <a:off x="9693601" y="1694887"/>
            <a:ext cx="2137976" cy="98337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to </a:t>
            </a:r>
            <a:r>
              <a:rPr lang="en-US" sz="2800" b="1" dirty="0"/>
              <a:t>stop</a:t>
            </a:r>
          </a:p>
          <a:p>
            <a:pPr algn="ctr"/>
            <a:r>
              <a:rPr lang="en-US" sz="2800" dirty="0">
                <a:latin typeface="+mj-lt"/>
              </a:rPr>
              <a:t>drilling</a:t>
            </a:r>
          </a:p>
        </p:txBody>
      </p:sp>
    </p:spTree>
    <p:extLst>
      <p:ext uri="{BB962C8B-B14F-4D97-AF65-F5344CB8AC3E}">
        <p14:creationId xmlns:p14="http://schemas.microsoft.com/office/powerpoint/2010/main" val="311484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23" grpId="0" animBg="1"/>
      <p:bldP spid="24" grpId="0" animBg="1"/>
      <p:bldP spid="25" grpId="0" animBg="1"/>
      <p:bldP spid="30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FD1F54-AFDB-4ECE-A5A7-89D48172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4" y="0"/>
            <a:ext cx="48397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451" y="165541"/>
            <a:ext cx="576107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To get the best score </a:t>
            </a:r>
            <a:br>
              <a:rPr lang="en-US" sz="3600" b="1" dirty="0"/>
            </a:br>
            <a:r>
              <a:rPr lang="en-US" sz="3600" b="1" dirty="0"/>
              <a:t>make informed decisions</a:t>
            </a:r>
            <a:endParaRPr lang="en-US" sz="3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CB8E04-D593-4092-B52A-58D55C320D6E}"/>
              </a:ext>
            </a:extLst>
          </p:cNvPr>
          <p:cNvSpPr/>
          <p:nvPr/>
        </p:nvSpPr>
        <p:spPr>
          <a:xfrm>
            <a:off x="7876978" y="1583196"/>
            <a:ext cx="2137976" cy="1078036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Change </a:t>
            </a:r>
            <a:br>
              <a:rPr lang="en-US" sz="2400" dirty="0"/>
            </a:br>
            <a:r>
              <a:rPr lang="en-US" sz="2400" dirty="0"/>
              <a:t>your plan ahead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EE05A4-01A8-4CF3-94C1-B4E9868E0204}"/>
              </a:ext>
            </a:extLst>
          </p:cNvPr>
          <p:cNvSpPr/>
          <p:nvPr/>
        </p:nvSpPr>
        <p:spPr>
          <a:xfrm>
            <a:off x="7631311" y="3233409"/>
            <a:ext cx="2629310" cy="983377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New distribution</a:t>
            </a:r>
          </a:p>
        </p:txBody>
      </p: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44513A91-B950-4F3F-9A74-19387373037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8945966" y="2661232"/>
            <a:ext cx="0" cy="5721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BDBBE9-DD84-4445-8446-4FD4DC632100}"/>
              </a:ext>
            </a:extLst>
          </p:cNvPr>
          <p:cNvSpPr txBox="1"/>
          <p:nvPr/>
        </p:nvSpPr>
        <p:spPr>
          <a:xfrm>
            <a:off x="515938" y="455053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BF5EE-3F60-4CB1-BF19-2B9544C71939}"/>
              </a:ext>
            </a:extLst>
          </p:cNvPr>
          <p:cNvSpPr txBox="1"/>
          <p:nvPr/>
        </p:nvSpPr>
        <p:spPr>
          <a:xfrm>
            <a:off x="2444678" y="457942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B3C60-3202-4D1C-882E-E973D47574AC}"/>
              </a:ext>
            </a:extLst>
          </p:cNvPr>
          <p:cNvSpPr txBox="1"/>
          <p:nvPr/>
        </p:nvSpPr>
        <p:spPr>
          <a:xfrm>
            <a:off x="4373418" y="455053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P90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7D31D83-C5D2-4ED6-9973-E773B06A2992}"/>
              </a:ext>
            </a:extLst>
          </p:cNvPr>
          <p:cNvSpPr/>
          <p:nvPr/>
        </p:nvSpPr>
        <p:spPr>
          <a:xfrm>
            <a:off x="2541013" y="4899188"/>
            <a:ext cx="350294" cy="193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8C05FB4-AF68-43C0-8D05-BCD013E3D45B}"/>
              </a:ext>
            </a:extLst>
          </p:cNvPr>
          <p:cNvSpPr/>
          <p:nvPr/>
        </p:nvSpPr>
        <p:spPr>
          <a:xfrm>
            <a:off x="4430039" y="4899187"/>
            <a:ext cx="350294" cy="193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D52E05F-EACF-4470-87CD-DC8B96778D6F}"/>
              </a:ext>
            </a:extLst>
          </p:cNvPr>
          <p:cNvSpPr/>
          <p:nvPr/>
        </p:nvSpPr>
        <p:spPr>
          <a:xfrm>
            <a:off x="609455" y="4897926"/>
            <a:ext cx="350294" cy="193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DDCE78-38B7-4EDF-9860-7531EE613DCE}"/>
              </a:ext>
            </a:extLst>
          </p:cNvPr>
          <p:cNvSpPr/>
          <p:nvPr/>
        </p:nvSpPr>
        <p:spPr>
          <a:xfrm>
            <a:off x="10260621" y="1666439"/>
            <a:ext cx="1078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re-plan</a:t>
            </a:r>
          </a:p>
        </p:txBody>
      </p:sp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D30861AE-C1BC-4503-8F82-FDDF0F837F69}"/>
              </a:ext>
            </a:extLst>
          </p:cNvPr>
          <p:cNvCxnSpPr>
            <a:cxnSpLocks/>
            <a:stCxn id="33" idx="4"/>
            <a:endCxn id="19" idx="0"/>
          </p:cNvCxnSpPr>
          <p:nvPr/>
        </p:nvCxnSpPr>
        <p:spPr>
          <a:xfrm>
            <a:off x="8945966" y="4216786"/>
            <a:ext cx="0" cy="1896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0DC4F03F-123D-4824-9994-A2B30689C8CB}"/>
              </a:ext>
            </a:extLst>
          </p:cNvPr>
          <p:cNvSpPr/>
          <p:nvPr/>
        </p:nvSpPr>
        <p:spPr>
          <a:xfrm>
            <a:off x="7761356" y="4406438"/>
            <a:ext cx="2369220" cy="981515"/>
          </a:xfrm>
          <a:prstGeom prst="flowChartDecision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Can do better?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58B407-9F71-4CF5-98C0-08D02870C7FC}"/>
              </a:ext>
            </a:extLst>
          </p:cNvPr>
          <p:cNvSpPr/>
          <p:nvPr/>
        </p:nvSpPr>
        <p:spPr>
          <a:xfrm>
            <a:off x="10065812" y="4487094"/>
            <a:ext cx="587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Yes</a:t>
            </a:r>
          </a:p>
        </p:txBody>
      </p:sp>
      <p:cxnSp>
        <p:nvCxnSpPr>
          <p:cNvPr id="21" name="Straight Arrow Connector 13">
            <a:extLst>
              <a:ext uri="{FF2B5EF4-FFF2-40B4-BE49-F238E27FC236}">
                <a16:creationId xmlns:a16="http://schemas.microsoft.com/office/drawing/2014/main" id="{75E2D276-6C2B-4411-A85A-93963C2A249B}"/>
              </a:ext>
            </a:extLst>
          </p:cNvPr>
          <p:cNvCxnSpPr>
            <a:cxnSpLocks/>
            <a:stCxn id="19" idx="3"/>
            <a:endCxn id="29" idx="3"/>
          </p:cNvCxnSpPr>
          <p:nvPr/>
        </p:nvCxnSpPr>
        <p:spPr>
          <a:xfrm flipH="1" flipV="1">
            <a:off x="10014954" y="2122214"/>
            <a:ext cx="115622" cy="2774982"/>
          </a:xfrm>
          <a:prstGeom prst="bentConnector3">
            <a:avLst>
              <a:gd name="adj1" fmla="val -1201488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3">
            <a:extLst>
              <a:ext uri="{FF2B5EF4-FFF2-40B4-BE49-F238E27FC236}">
                <a16:creationId xmlns:a16="http://schemas.microsoft.com/office/drawing/2014/main" id="{21D62F01-0774-45CA-98E6-354ACDA97C73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>
            <a:off x="8945966" y="5387953"/>
            <a:ext cx="0" cy="4926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AD71E5C-484D-4627-840A-5F98836E5726}"/>
              </a:ext>
            </a:extLst>
          </p:cNvPr>
          <p:cNvSpPr/>
          <p:nvPr/>
        </p:nvSpPr>
        <p:spPr>
          <a:xfrm>
            <a:off x="8945966" y="5387953"/>
            <a:ext cx="545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No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3A540C6-F54D-4359-A131-7FE27065AFCD}"/>
              </a:ext>
            </a:extLst>
          </p:cNvPr>
          <p:cNvSpPr/>
          <p:nvPr/>
        </p:nvSpPr>
        <p:spPr>
          <a:xfrm>
            <a:off x="7876978" y="5880573"/>
            <a:ext cx="2137976" cy="62553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Drill / Stop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AD069C-23EE-4F9F-B9B0-9231F998872E}"/>
              </a:ext>
            </a:extLst>
          </p:cNvPr>
          <p:cNvSpPr/>
          <p:nvPr/>
        </p:nvSpPr>
        <p:spPr>
          <a:xfrm>
            <a:off x="7712627" y="2717219"/>
            <a:ext cx="221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Evaluate  score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38F4B1-FA74-48FE-9D51-C50661FA5B79}"/>
              </a:ext>
            </a:extLst>
          </p:cNvPr>
          <p:cNvSpPr/>
          <p:nvPr/>
        </p:nvSpPr>
        <p:spPr>
          <a:xfrm>
            <a:off x="1670074" y="6488668"/>
            <a:ext cx="251737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</a:t>
            </a:r>
          </a:p>
        </p:txBody>
      </p:sp>
      <p:sp>
        <p:nvSpPr>
          <p:cNvPr id="27" name="Striped Right Arrow 18">
            <a:extLst>
              <a:ext uri="{FF2B5EF4-FFF2-40B4-BE49-F238E27FC236}">
                <a16:creationId xmlns:a16="http://schemas.microsoft.com/office/drawing/2014/main" id="{261DE230-49BA-40E4-8129-27C750CE8C0F}"/>
              </a:ext>
            </a:extLst>
          </p:cNvPr>
          <p:cNvSpPr/>
          <p:nvPr/>
        </p:nvSpPr>
        <p:spPr>
          <a:xfrm rot="8802204">
            <a:off x="5185540" y="4162493"/>
            <a:ext cx="2544146" cy="777892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AB61250-F3A2-4D5C-8416-F73F1884B52D}"/>
              </a:ext>
            </a:extLst>
          </p:cNvPr>
          <p:cNvSpPr/>
          <p:nvPr/>
        </p:nvSpPr>
        <p:spPr>
          <a:xfrm>
            <a:off x="5348633" y="5574870"/>
            <a:ext cx="1990895" cy="1283130"/>
          </a:xfrm>
          <a:prstGeom prst="wedgeRectCallout">
            <a:avLst>
              <a:gd name="adj1" fmla="val -116473"/>
              <a:gd name="adj2" fmla="val -4125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! Click a bar to see subset of realizations</a:t>
            </a:r>
          </a:p>
        </p:txBody>
      </p:sp>
    </p:spTree>
    <p:extLst>
      <p:ext uri="{BB962C8B-B14F-4D97-AF65-F5344CB8AC3E}">
        <p14:creationId xmlns:p14="http://schemas.microsoft.com/office/powerpoint/2010/main" val="37980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24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4BC8-0C5A-CE4E-A21A-B6AD654F7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111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What happens when you drill?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AE15E-396D-BF40-9940-83E719145D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87560"/>
            <a:ext cx="5181600" cy="322746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305C8-C4BC-1445-95D1-BAC666C05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274827"/>
            <a:ext cx="5181600" cy="2902135"/>
          </a:xfrm>
        </p:spPr>
        <p:txBody>
          <a:bodyPr>
            <a:normAutofit/>
          </a:bodyPr>
          <a:lstStyle/>
          <a:p>
            <a:r>
              <a:rPr lang="en-US" dirty="0"/>
              <a:t>Located at the bit</a:t>
            </a:r>
          </a:p>
          <a:p>
            <a:r>
              <a:rPr lang="en-US" dirty="0"/>
              <a:t>Azimuthal sensitivity up to </a:t>
            </a:r>
            <a:r>
              <a:rPr lang="en-US" u="sng" dirty="0"/>
              <a:t>4.8m</a:t>
            </a:r>
          </a:p>
          <a:p>
            <a:r>
              <a:rPr lang="en-US" dirty="0" err="1"/>
              <a:t>CLEVerEM</a:t>
            </a:r>
            <a:r>
              <a:rPr lang="en-US" dirty="0"/>
              <a:t> tool integrates </a:t>
            </a:r>
          </a:p>
          <a:p>
            <a:pPr lvl="1"/>
            <a:r>
              <a:rPr lang="en-US" dirty="0"/>
              <a:t>new data </a:t>
            </a:r>
            <a:endParaRPr lang="ru-RU" dirty="0"/>
          </a:p>
          <a:p>
            <a:pPr lvl="1"/>
            <a:r>
              <a:rPr lang="en-US" dirty="0"/>
              <a:t>into model realizations</a:t>
            </a:r>
            <a:endParaRPr lang="ru-RU" dirty="0"/>
          </a:p>
          <a:p>
            <a:pPr lvl="1"/>
            <a:r>
              <a:rPr lang="en-US" dirty="0"/>
              <a:t>via a systematic </a:t>
            </a:r>
            <a:r>
              <a:rPr lang="en-US" dirty="0" err="1"/>
              <a:t>EnKF</a:t>
            </a:r>
            <a:r>
              <a:rPr lang="en-US" dirty="0"/>
              <a:t> update</a:t>
            </a:r>
          </a:p>
          <a:p>
            <a:pPr lvl="1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3CBE1-99CF-402E-B246-274D4EDEC6A9}"/>
              </a:ext>
            </a:extLst>
          </p:cNvPr>
          <p:cNvSpPr/>
          <p:nvPr/>
        </p:nvSpPr>
        <p:spPr>
          <a:xfrm>
            <a:off x="6085727" y="1081961"/>
            <a:ext cx="5354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dirty="0" err="1">
                <a:latin typeface="+mj-lt"/>
              </a:rPr>
              <a:t>CLEVerEM</a:t>
            </a:r>
            <a:r>
              <a:rPr lang="en-US" sz="2800" dirty="0">
                <a:latin typeface="+mj-lt"/>
              </a:rPr>
              <a:t> tool reduces uncertainty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5D2B4C-3869-4B8B-8AEC-1C837C0522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06" b="5697"/>
          <a:stretch/>
        </p:blipFill>
        <p:spPr>
          <a:xfrm>
            <a:off x="6172200" y="1667561"/>
            <a:ext cx="2590800" cy="14399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6F4AA-DAED-4236-B890-47E146C2C17B}"/>
              </a:ext>
            </a:extLst>
          </p:cNvPr>
          <p:cNvCxnSpPr>
            <a:cxnSpLocks/>
          </p:cNvCxnSpPr>
          <p:nvPr/>
        </p:nvCxnSpPr>
        <p:spPr>
          <a:xfrm>
            <a:off x="7319501" y="2277262"/>
            <a:ext cx="0" cy="71048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7DBF44-3897-4F39-B4A9-CD027E1B3375}"/>
              </a:ext>
            </a:extLst>
          </p:cNvPr>
          <p:cNvCxnSpPr>
            <a:cxnSpLocks/>
          </p:cNvCxnSpPr>
          <p:nvPr/>
        </p:nvCxnSpPr>
        <p:spPr>
          <a:xfrm>
            <a:off x="7295449" y="1617633"/>
            <a:ext cx="24052" cy="65962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248C27-AA6F-4EAE-9BB3-B2E045FD747B}"/>
              </a:ext>
            </a:extLst>
          </p:cNvPr>
          <p:cNvSpPr txBox="1"/>
          <p:nvPr/>
        </p:nvSpPr>
        <p:spPr>
          <a:xfrm>
            <a:off x="7307475" y="1783169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4.8m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5172B-2533-4787-9B57-0742F204690F}"/>
              </a:ext>
            </a:extLst>
          </p:cNvPr>
          <p:cNvSpPr txBox="1"/>
          <p:nvPr/>
        </p:nvSpPr>
        <p:spPr>
          <a:xfrm>
            <a:off x="7295449" y="2447839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4.8m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F375F81B-62A2-41FF-B94C-7A3C5A365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388332"/>
            <a:ext cx="5181600" cy="3225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55E7AE-A2DA-4074-A2B8-AFCB06EA7E64}"/>
              </a:ext>
            </a:extLst>
          </p:cNvPr>
          <p:cNvSpPr txBox="1"/>
          <p:nvPr/>
        </p:nvSpPr>
        <p:spPr>
          <a:xfrm>
            <a:off x="1921269" y="2709509"/>
            <a:ext cx="68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after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275E17-0212-4789-8E09-ABDC97EB20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4867" t="8560" r="4867"/>
          <a:stretch/>
        </p:blipFill>
        <p:spPr>
          <a:xfrm>
            <a:off x="8763000" y="1667561"/>
            <a:ext cx="2590800" cy="14399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3D0DDB-5494-44F4-8504-301F6FA07B49}"/>
              </a:ext>
            </a:extLst>
          </p:cNvPr>
          <p:cNvSpPr txBox="1"/>
          <p:nvPr/>
        </p:nvSpPr>
        <p:spPr>
          <a:xfrm>
            <a:off x="7963100" y="1615501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66408-C557-4EC5-8EC9-2776DCB653FB}"/>
              </a:ext>
            </a:extLst>
          </p:cNvPr>
          <p:cNvSpPr txBox="1"/>
          <p:nvPr/>
        </p:nvSpPr>
        <p:spPr>
          <a:xfrm>
            <a:off x="10733724" y="1594409"/>
            <a:ext cx="63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53385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4BC8-0C5A-CE4E-A21A-B6AD654F7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111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What happens when you drill?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AE15E-396D-BF40-9940-83E719145D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87560"/>
            <a:ext cx="5181600" cy="32274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F3CBE1-99CF-402E-B246-274D4EDEC6A9}"/>
              </a:ext>
            </a:extLst>
          </p:cNvPr>
          <p:cNvSpPr/>
          <p:nvPr/>
        </p:nvSpPr>
        <p:spPr>
          <a:xfrm>
            <a:off x="6096000" y="1094413"/>
            <a:ext cx="4947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dirty="0" err="1">
                <a:latin typeface="+mj-lt"/>
              </a:rPr>
              <a:t>CLEVerEM</a:t>
            </a:r>
            <a:r>
              <a:rPr lang="en-US" sz="2800" dirty="0">
                <a:latin typeface="+mj-lt"/>
              </a:rPr>
              <a:t> tool </a:t>
            </a:r>
            <a:r>
              <a:rPr lang="en-US" sz="2400" dirty="0">
                <a:latin typeface="+mj-lt"/>
              </a:rPr>
              <a:t>reduces uncertainty</a:t>
            </a:r>
            <a:r>
              <a:rPr lang="en-US" sz="2800" dirty="0">
                <a:latin typeface="+mj-lt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5D2B4C-3869-4B8B-8AEC-1C837C0522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06" b="5697"/>
          <a:stretch/>
        </p:blipFill>
        <p:spPr>
          <a:xfrm>
            <a:off x="6172200" y="1667561"/>
            <a:ext cx="2590800" cy="14399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6F4AA-DAED-4236-B890-47E146C2C17B}"/>
              </a:ext>
            </a:extLst>
          </p:cNvPr>
          <p:cNvCxnSpPr>
            <a:cxnSpLocks/>
          </p:cNvCxnSpPr>
          <p:nvPr/>
        </p:nvCxnSpPr>
        <p:spPr>
          <a:xfrm>
            <a:off x="7319501" y="2277262"/>
            <a:ext cx="0" cy="71048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7DBF44-3897-4F39-B4A9-CD027E1B3375}"/>
              </a:ext>
            </a:extLst>
          </p:cNvPr>
          <p:cNvCxnSpPr>
            <a:cxnSpLocks/>
          </p:cNvCxnSpPr>
          <p:nvPr/>
        </p:nvCxnSpPr>
        <p:spPr>
          <a:xfrm>
            <a:off x="7295449" y="1617633"/>
            <a:ext cx="24052" cy="65962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248C27-AA6F-4EAE-9BB3-B2E045FD747B}"/>
              </a:ext>
            </a:extLst>
          </p:cNvPr>
          <p:cNvSpPr txBox="1"/>
          <p:nvPr/>
        </p:nvSpPr>
        <p:spPr>
          <a:xfrm>
            <a:off x="7307475" y="1783169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4.8m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5172B-2533-4787-9B57-0742F204690F}"/>
              </a:ext>
            </a:extLst>
          </p:cNvPr>
          <p:cNvSpPr txBox="1"/>
          <p:nvPr/>
        </p:nvSpPr>
        <p:spPr>
          <a:xfrm>
            <a:off x="7295449" y="2447839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4.8m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F375F81B-62A2-41FF-B94C-7A3C5A365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388332"/>
            <a:ext cx="5181600" cy="3225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55E7AE-A2DA-4074-A2B8-AFCB06EA7E64}"/>
              </a:ext>
            </a:extLst>
          </p:cNvPr>
          <p:cNvSpPr txBox="1"/>
          <p:nvPr/>
        </p:nvSpPr>
        <p:spPr>
          <a:xfrm>
            <a:off x="1921269" y="2709509"/>
            <a:ext cx="68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after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275E17-0212-4789-8E09-ABDC97EB20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4867" t="8560" r="4867"/>
          <a:stretch/>
        </p:blipFill>
        <p:spPr>
          <a:xfrm>
            <a:off x="8763000" y="1667561"/>
            <a:ext cx="2590800" cy="14399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3D0DDB-5494-44F4-8504-301F6FA07B49}"/>
              </a:ext>
            </a:extLst>
          </p:cNvPr>
          <p:cNvSpPr txBox="1"/>
          <p:nvPr/>
        </p:nvSpPr>
        <p:spPr>
          <a:xfrm>
            <a:off x="7963100" y="1615501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66408-C557-4EC5-8EC9-2776DCB653FB}"/>
              </a:ext>
            </a:extLst>
          </p:cNvPr>
          <p:cNvSpPr txBox="1"/>
          <p:nvPr/>
        </p:nvSpPr>
        <p:spPr>
          <a:xfrm>
            <a:off x="10733724" y="1594409"/>
            <a:ext cx="63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A7CDF8-A0A7-4213-8F7A-71340E474AFF}"/>
              </a:ext>
            </a:extLst>
          </p:cNvPr>
          <p:cNvSpPr/>
          <p:nvPr/>
        </p:nvSpPr>
        <p:spPr>
          <a:xfrm>
            <a:off x="6172201" y="4582632"/>
            <a:ext cx="5181600" cy="1350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Time to </a:t>
            </a:r>
            <a:r>
              <a:rPr lang="en-US" sz="3200" b="1" dirty="0"/>
              <a:t>take your phone</a:t>
            </a:r>
            <a:r>
              <a:rPr lang="en-US" sz="3200" dirty="0"/>
              <a:t> and plan ahead!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BC8772-D3FD-42D5-A250-6077CEB26DB4}"/>
              </a:ext>
            </a:extLst>
          </p:cNvPr>
          <p:cNvSpPr/>
          <p:nvPr/>
        </p:nvSpPr>
        <p:spPr>
          <a:xfrm>
            <a:off x="6172199" y="3157487"/>
            <a:ext cx="5181600" cy="13503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Uncertainty is reduced</a:t>
            </a:r>
          </a:p>
        </p:txBody>
      </p:sp>
    </p:spTree>
    <p:extLst>
      <p:ext uri="{BB962C8B-B14F-4D97-AF65-F5344CB8AC3E}">
        <p14:creationId xmlns:p14="http://schemas.microsoft.com/office/powerpoint/2010/main" val="219367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25DCD-C864-43DF-BB4A-883465D69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6141" y="298855"/>
            <a:ext cx="8179718" cy="62602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C17620-7B91-482F-97D6-56C36CCFCE1B}"/>
              </a:ext>
            </a:extLst>
          </p:cNvPr>
          <p:cNvSpPr/>
          <p:nvPr/>
        </p:nvSpPr>
        <p:spPr>
          <a:xfrm>
            <a:off x="4030980" y="1935480"/>
            <a:ext cx="4130040" cy="46228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Competition sponsors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771319-C024-430E-88C8-73B26FD23859}"/>
              </a:ext>
            </a:extLst>
          </p:cNvPr>
          <p:cNvSpPr/>
          <p:nvPr/>
        </p:nvSpPr>
        <p:spPr>
          <a:xfrm>
            <a:off x="515938" y="298855"/>
            <a:ext cx="3452213" cy="2349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1 test round</a:t>
            </a:r>
          </a:p>
          <a:p>
            <a:r>
              <a:rPr lang="en-US" sz="2400" dirty="0"/>
              <a:t>3 scoring rounds</a:t>
            </a:r>
          </a:p>
          <a:p>
            <a:endParaRPr lang="en-US" sz="2400" dirty="0"/>
          </a:p>
          <a:p>
            <a:r>
              <a:rPr lang="en-US" sz="2400" dirty="0"/>
              <a:t>The winner gets a trophy</a:t>
            </a:r>
          </a:p>
          <a:p>
            <a:r>
              <a:rPr lang="en-US" sz="2400" dirty="0"/>
              <a:t>during dinner</a:t>
            </a:r>
          </a:p>
        </p:txBody>
      </p:sp>
    </p:spTree>
    <p:extLst>
      <p:ext uri="{BB962C8B-B14F-4D97-AF65-F5344CB8AC3E}">
        <p14:creationId xmlns:p14="http://schemas.microsoft.com/office/powerpoint/2010/main" val="31216893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ema">
  <a:themeElements>
    <a:clrScheme name="NOR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60DAF"/>
      </a:accent1>
      <a:accent2>
        <a:srgbClr val="5FFF95"/>
      </a:accent2>
      <a:accent3>
        <a:srgbClr val="40ADA5"/>
      </a:accent3>
      <a:accent4>
        <a:srgbClr val="FCDBD5"/>
      </a:accent4>
      <a:accent5>
        <a:srgbClr val="060456"/>
      </a:accent5>
      <a:accent6>
        <a:srgbClr val="F55755"/>
      </a:accent6>
      <a:hlink>
        <a:srgbClr val="0563C1"/>
      </a:hlink>
      <a:folHlink>
        <a:srgbClr val="954F72"/>
      </a:folHlink>
    </a:clrScheme>
    <a:fontScheme name="NOR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ce_PPTmal" id="{6F81C7B2-E1C5-B449-868E-A030D463895D}" vid="{CF31914D-D305-CE40-BDF3-CC5BBA29B3DC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efault Document" ma:contentTypeID="0x0101003056F571AC4A7644A1892223109FC69D02000566E8995EF67F41920758B30D42DDE0" ma:contentTypeVersion="13" ma:contentTypeDescription="" ma:contentTypeScope="" ma:versionID="05a3162084334ee620808657acf1f269">
  <xsd:schema xmlns:xsd="http://www.w3.org/2001/XMLSchema" xmlns:xs="http://www.w3.org/2001/XMLSchema" xmlns:p="http://schemas.microsoft.com/office/2006/metadata/properties" xmlns:ns2="0d68b1e1-45ba-4240-8eca-da99a1356104" targetNamespace="http://schemas.microsoft.com/office/2006/metadata/properties" ma:root="true" ma:fieldsID="0662efde9fa6e4efe42b2abb68a65e54" ns2:_="">
    <xsd:import namespace="0d68b1e1-45ba-4240-8eca-da99a1356104"/>
    <xsd:element name="properties">
      <xsd:complexType>
        <xsd:sequence>
          <xsd:element name="documentManagement">
            <xsd:complexType>
              <xsd:all>
                <xsd:element ref="ns2:j34cdfe3fc6f4148a9337d08a14dd7de" minOccurs="0"/>
                <xsd:element ref="ns2:TaxCatchAll" minOccurs="0"/>
                <xsd:element ref="ns2:TaxCatchAllLabel" minOccurs="0"/>
                <xsd:element ref="ns2:cdda6aa699ac48c087939ce4cd83a717" minOccurs="0"/>
                <xsd:element ref="ns2:a35bab36130a4aaaafee921dd9a209c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8b1e1-45ba-4240-8eca-da99a1356104" elementFormDefault="qualified">
    <xsd:import namespace="http://schemas.microsoft.com/office/2006/documentManagement/types"/>
    <xsd:import namespace="http://schemas.microsoft.com/office/infopath/2007/PartnerControls"/>
    <xsd:element name="j34cdfe3fc6f4148a9337d08a14dd7de" ma:index="8" nillable="true" ma:taxonomy="true" ma:internalName="j34cdfe3fc6f4148a9337d08a14dd7de" ma:taxonomyFieldName="Classification" ma:displayName="Classification" ma:default="" ma:fieldId="{334cdfe3-fc6f-4148-a933-7d08a14dd7de}" ma:sspId="8ff8ec43-5215-498a-a147-96446220f21e" ma:termSetId="3492e6ac-f1f1-48da-bd2c-16cb021baca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c154fbbe-1ae5-4d08-a17c-ca58522986d3}" ma:internalName="TaxCatchAll" ma:showField="CatchAllData" ma:web="67a9580f-f7b5-4395-a266-14d2e10b6a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c154fbbe-1ae5-4d08-a17c-ca58522986d3}" ma:internalName="TaxCatchAllLabel" ma:readOnly="true" ma:showField="CatchAllDataLabel" ma:web="67a9580f-f7b5-4395-a266-14d2e10b6a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dda6aa699ac48c087939ce4cd83a717" ma:index="12" nillable="true" ma:taxonomy="true" ma:internalName="cdda6aa699ac48c087939ce4cd83a717" ma:taxonomyFieldName="Project_x0020_Number" ma:displayName="Project Number" ma:default="" ma:fieldId="{cdda6aa6-99ac-48c0-8793-9ce4cd83a717}" ma:sspId="8ff8ec43-5215-498a-a147-96446220f21e" ma:termSetId="c755b20b-622e-45d1-8c2d-5a2b2f175c5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35bab36130a4aaaafee921dd9a209cd" ma:index="14" nillable="true" ma:taxonomy="true" ma:internalName="a35bab36130a4aaaafee921dd9a209cd" ma:taxonomyFieldName="Document_x0020_Type" ma:displayName="Document Type" ma:default="" ma:fieldId="{a35bab36-130a-4aaa-afee-921dd9a209cd}" ma:sspId="8ff8ec43-5215-498a-a147-96446220f21e" ma:termSetId="b5f88af8-6c33-4f5d-82ba-ea7d6663904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68b1e1-45ba-4240-8eca-da99a1356104">
      <Value>4</Value>
      <Value>30</Value>
    </TaxCatchAll>
    <a35bab36130a4aaaafee921dd9a209cd xmlns="0d68b1e1-45ba-4240-8eca-da99a1356104">
      <Terms xmlns="http://schemas.microsoft.com/office/infopath/2007/PartnerControls"/>
    </a35bab36130a4aaaafee921dd9a209cd>
    <j34cdfe3fc6f4148a9337d08a14dd7de xmlns="0d68b1e1-45ba-4240-8eca-da99a1356104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</TermName>
          <TermId xmlns="http://schemas.microsoft.com/office/infopath/2007/PartnerControls">8b0b709f-6398-419b-9d3c-eb1dcb1e922d</TermId>
        </TermInfo>
      </Terms>
    </j34cdfe3fc6f4148a9337d08a14dd7de>
    <cdda6aa699ac48c087939ce4cd83a717 xmlns="0d68b1e1-45ba-4240-8eca-da99a1356104">
      <Terms xmlns="http://schemas.microsoft.com/office/infopath/2007/PartnerControls">
        <TermInfo xmlns="http://schemas.microsoft.com/office/infopath/2007/PartnerControls">
          <TermName xmlns="http://schemas.microsoft.com/office/infopath/2007/PartnerControls">P7142566</TermName>
          <TermId xmlns="http://schemas.microsoft.com/office/infopath/2007/PartnerControls">b6f3a8c1-6574-4488-ae00-bcdd1f8ae948</TermId>
        </TermInfo>
      </Terms>
    </cdda6aa699ac48c087939ce4cd83a717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FE1E4F-95E2-4C7C-ACD5-08C4FE7907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68b1e1-45ba-4240-8eca-da99a13561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272CE5-2F09-47B4-8837-1B8AE2812C22}">
  <ds:schemaRefs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0d68b1e1-45ba-4240-8eca-da99a1356104"/>
  </ds:schemaRefs>
</ds:datastoreItem>
</file>

<file path=customXml/itemProps3.xml><?xml version="1.0" encoding="utf-8"?>
<ds:datastoreItem xmlns:ds="http://schemas.openxmlformats.org/officeDocument/2006/customXml" ds:itemID="{07C239ED-AB4F-4E5E-B49F-87D424EF1D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5228</TotalTime>
  <Words>647</Words>
  <Application>Microsoft Office PowerPoint</Application>
  <PresentationFormat>Widescreen</PresentationFormat>
  <Paragraphs>191</Paragraphs>
  <Slides>16</Slides>
  <Notes>13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1_Office-tema</vt:lpstr>
      <vt:lpstr>Custom Design</vt:lpstr>
      <vt:lpstr>1_Custom Design</vt:lpstr>
      <vt:lpstr>Office Theme</vt:lpstr>
      <vt:lpstr>1_Office Theme</vt:lpstr>
      <vt:lpstr>2_Office Theme</vt:lpstr>
      <vt:lpstr>The goal: Maximize the NPV of your well</vt:lpstr>
      <vt:lpstr>Uncertainty</vt:lpstr>
      <vt:lpstr>The game consists of turns </vt:lpstr>
      <vt:lpstr>How to plan ahead? </vt:lpstr>
      <vt:lpstr>For each turn Make decision </vt:lpstr>
      <vt:lpstr>To get the best score  make informed decisions</vt:lpstr>
      <vt:lpstr>What happens when you drill?</vt:lpstr>
      <vt:lpstr>What happens when you drill?</vt:lpstr>
      <vt:lpstr>PowerPoint Presentation</vt:lpstr>
      <vt:lpstr>What happens when you drill?</vt:lpstr>
      <vt:lpstr>To get the best score  make informed decisions</vt:lpstr>
      <vt:lpstr>To get the best score  make informed decisions</vt:lpstr>
      <vt:lpstr>To get the best score  make informed decisions</vt:lpstr>
      <vt:lpstr>To get the best score  make informed decisions</vt:lpstr>
      <vt:lpstr>To get the best score  make informed decisions</vt:lpstr>
      <vt:lpstr>To get the best score  make informed decisions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Geosteering Decision Strategies</dc:title>
  <dc:creator>Hong A.J.</dc:creator>
  <cp:lastModifiedBy>Sergey Alyaev</cp:lastModifiedBy>
  <cp:revision>11</cp:revision>
  <cp:lastPrinted>2019-11-03T13:14:29Z</cp:lastPrinted>
  <dcterms:created xsi:type="dcterms:W3CDTF">2018-06-06T07:30:22Z</dcterms:created>
  <dcterms:modified xsi:type="dcterms:W3CDTF">2020-03-10T12:31:05Z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iteCompany">
    <vt:lpwstr/>
  </property>
  <property fmtid="{D5CDD505-2E9C-101B-9397-08002B2CF9AE}" pid="3" name="ContentTypeId">
    <vt:lpwstr>0x0101003056F571AC4A7644A1892223109FC69D02000566E8995EF67F41920758B30D42DDE0</vt:lpwstr>
  </property>
  <property fmtid="{D5CDD505-2E9C-101B-9397-08002B2CF9AE}" pid="4" name="Document Type">
    <vt:lpwstr/>
  </property>
  <property fmtid="{D5CDD505-2E9C-101B-9397-08002B2CF9AE}" pid="5" name="SiteDepartment">
    <vt:lpwstr/>
  </property>
  <property fmtid="{D5CDD505-2E9C-101B-9397-08002B2CF9AE}" pid="6" name="Project Number">
    <vt:lpwstr>30;#P7142566|b6f3a8c1-6574-4488-ae00-bcdd1f8ae948</vt:lpwstr>
  </property>
  <property fmtid="{D5CDD505-2E9C-101B-9397-08002B2CF9AE}" pid="7" name="_dlc_DocIdItemGuid">
    <vt:lpwstr>941d18f3-c5bd-41bb-bb89-e10ef1398df8</vt:lpwstr>
  </property>
  <property fmtid="{D5CDD505-2E9C-101B-9397-08002B2CF9AE}" pid="8" name="Classification">
    <vt:lpwstr>4;#Internal|8b0b709f-6398-419b-9d3c-eb1dcb1e922d</vt:lpwstr>
  </property>
  <property fmtid="{D5CDD505-2E9C-101B-9397-08002B2CF9AE}" pid="9" name="Well">
    <vt:lpwstr/>
  </property>
  <property fmtid="{D5CDD505-2E9C-101B-9397-08002B2CF9AE}" pid="10" name="AuthorIds_UIVersion_1024">
    <vt:lpwstr>350</vt:lpwstr>
  </property>
  <property fmtid="{D5CDD505-2E9C-101B-9397-08002B2CF9AE}" pid="11" name="AuthorIds_UIVersion_2048">
    <vt:lpwstr>350</vt:lpwstr>
  </property>
  <property fmtid="{D5CDD505-2E9C-101B-9397-08002B2CF9AE}" pid="12" name="AuthorIds_UIVersion_1536">
    <vt:lpwstr>350</vt:lpwstr>
  </property>
  <property fmtid="{D5CDD505-2E9C-101B-9397-08002B2CF9AE}" pid="13" name="AuthorIds_UIVersion_5120">
    <vt:lpwstr>350</vt:lpwstr>
  </property>
  <property fmtid="{D5CDD505-2E9C-101B-9397-08002B2CF9AE}" pid="14" name="AuthorIds_UIVersion_10240">
    <vt:lpwstr>350</vt:lpwstr>
  </property>
  <property fmtid="{D5CDD505-2E9C-101B-9397-08002B2CF9AE}" pid="15" name="AuthorIds_UIVersion_13824">
    <vt:lpwstr>350</vt:lpwstr>
  </property>
  <property fmtid="{D5CDD505-2E9C-101B-9397-08002B2CF9AE}" pid="16" name="AuthorIds_UIVersion_14336">
    <vt:lpwstr>350</vt:lpwstr>
  </property>
  <property fmtid="{D5CDD505-2E9C-101B-9397-08002B2CF9AE}" pid="17" name="AuthorIds_UIVersion_14848">
    <vt:lpwstr>350</vt:lpwstr>
  </property>
</Properties>
</file>